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8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</p:sldIdLst>
  <p:sldSz cx="9144000" cy="6858000" type="screen4x3"/>
  <p:notesSz cx="6858000" cy="9144000"/>
  <p:custDataLst>
    <p:tags r:id="rId19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6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126" y="2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34471FB-D1AC-43F7-AC31-1390E983AF1F}" type="datetimeFigureOut">
              <a:rPr lang="en-US" smtClean="0"/>
              <a:t>21/10/2018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A26268-054F-45E6-BA8E-C14144DBA0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72525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3042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fontAlgn="base">
              <a:spcBef>
                <a:spcPct val="0"/>
              </a:spcBef>
              <a:spcAft>
                <a:spcPct val="0"/>
              </a:spcAft>
            </a:pPr>
            <a:fld id="{1EE049BE-408F-4401-82FF-2141E86A0627}" type="slidenum">
              <a:rPr lang="en-US" altLang="en-US" sz="1200">
                <a:solidFill>
                  <a:srgbClr val="000000"/>
                </a:solidFill>
              </a:rPr>
              <a:pPr algn="r"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en-US" altLang="en-US" sz="1200">
              <a:solidFill>
                <a:srgbClr val="000000"/>
              </a:solidFill>
            </a:endParaRPr>
          </a:p>
        </p:txBody>
      </p:sp>
      <p:sp>
        <p:nvSpPr>
          <p:cNvPr id="3430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30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83459857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031"/>
          <p:cNvSpPr txBox="1">
            <a:spLocks noGrp="1" noChangeArrowheads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fontAlgn="base">
              <a:spcBef>
                <a:spcPct val="0"/>
              </a:spcBef>
              <a:spcAft>
                <a:spcPct val="0"/>
              </a:spcAft>
            </a:pPr>
            <a:fld id="{6EBCBE9F-6766-48CC-B5CD-A9BF8957652B}" type="slidenum">
              <a:rPr lang="en-US" altLang="en-US" sz="1200">
                <a:solidFill>
                  <a:srgbClr val="000000"/>
                </a:solidFill>
                <a:latin typeface="Calibri" panose="020F0502020204030204" pitchFamily="34" charset="0"/>
              </a:rPr>
              <a:pPr algn="r" fontAlgn="base">
                <a:spcBef>
                  <a:spcPct val="0"/>
                </a:spcBef>
                <a:spcAft>
                  <a:spcPct val="0"/>
                </a:spcAft>
              </a:pPr>
              <a:t>10</a:t>
            </a:fld>
            <a:endParaRPr lang="en-US" altLang="en-US" sz="12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3614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14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57299626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031"/>
          <p:cNvSpPr txBox="1">
            <a:spLocks noGrp="1" noChangeArrowheads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fontAlgn="base">
              <a:spcBef>
                <a:spcPct val="0"/>
              </a:spcBef>
              <a:spcAft>
                <a:spcPct val="0"/>
              </a:spcAft>
            </a:pPr>
            <a:fld id="{1768DBA0-2675-4E6B-97B3-D3DF6A089E44}" type="slidenum">
              <a:rPr lang="en-US" altLang="en-US" sz="1200">
                <a:solidFill>
                  <a:srgbClr val="000000"/>
                </a:solidFill>
                <a:latin typeface="Calibri" panose="020F0502020204030204" pitchFamily="34" charset="0"/>
              </a:rPr>
              <a:pPr algn="r" fontAlgn="base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en-US" altLang="en-US" sz="12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3635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35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16154799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031"/>
          <p:cNvSpPr txBox="1">
            <a:spLocks noGrp="1" noChangeArrowheads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fontAlgn="base">
              <a:spcBef>
                <a:spcPct val="0"/>
              </a:spcBef>
              <a:spcAft>
                <a:spcPct val="0"/>
              </a:spcAft>
            </a:pPr>
            <a:fld id="{D4442CC7-E03D-4073-8DA4-02DFF066A5DD}" type="slidenum">
              <a:rPr lang="en-US" altLang="en-US" sz="1200">
                <a:solidFill>
                  <a:srgbClr val="000000"/>
                </a:solidFill>
                <a:latin typeface="Calibri" panose="020F0502020204030204" pitchFamily="34" charset="0"/>
              </a:rPr>
              <a:pPr algn="r" fontAlgn="base">
                <a:spcBef>
                  <a:spcPct val="0"/>
                </a:spcBef>
                <a:spcAft>
                  <a:spcPct val="0"/>
                </a:spcAft>
              </a:pPr>
              <a:t>12</a:t>
            </a:fld>
            <a:endParaRPr lang="en-US" altLang="en-US" sz="12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3655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55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353039378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031"/>
          <p:cNvSpPr txBox="1">
            <a:spLocks noGrp="1" noChangeArrowheads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fontAlgn="base">
              <a:spcBef>
                <a:spcPct val="0"/>
              </a:spcBef>
              <a:spcAft>
                <a:spcPct val="0"/>
              </a:spcAft>
            </a:pPr>
            <a:fld id="{B44AE213-FB81-47A4-ABE1-DEFACE979417}" type="slidenum">
              <a:rPr lang="en-US" altLang="en-US" sz="1200">
                <a:solidFill>
                  <a:srgbClr val="000000"/>
                </a:solidFill>
                <a:latin typeface="Calibri" panose="020F0502020204030204" pitchFamily="34" charset="0"/>
              </a:rPr>
              <a:pPr algn="r" fontAlgn="base">
                <a:spcBef>
                  <a:spcPct val="0"/>
                </a:spcBef>
                <a:spcAft>
                  <a:spcPct val="0"/>
                </a:spcAft>
              </a:pPr>
              <a:t>13</a:t>
            </a:fld>
            <a:endParaRPr lang="en-US" altLang="en-US" sz="12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3676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76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43470167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031"/>
          <p:cNvSpPr txBox="1">
            <a:spLocks noGrp="1" noChangeArrowheads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fontAlgn="base">
              <a:spcBef>
                <a:spcPct val="0"/>
              </a:spcBef>
              <a:spcAft>
                <a:spcPct val="0"/>
              </a:spcAft>
            </a:pPr>
            <a:fld id="{66806BA0-EC01-4013-80C1-5ABB65E162B1}" type="slidenum">
              <a:rPr lang="en-US" altLang="en-US" sz="1200">
                <a:solidFill>
                  <a:srgbClr val="000000"/>
                </a:solidFill>
                <a:latin typeface="Calibri" panose="020F0502020204030204" pitchFamily="34" charset="0"/>
              </a:rPr>
              <a:pPr algn="r" fontAlgn="base">
                <a:spcBef>
                  <a:spcPct val="0"/>
                </a:spcBef>
                <a:spcAft>
                  <a:spcPct val="0"/>
                </a:spcAft>
              </a:pPr>
              <a:t>14</a:t>
            </a:fld>
            <a:endParaRPr lang="en-US" altLang="en-US" sz="12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3696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96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214111903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031"/>
          <p:cNvSpPr txBox="1">
            <a:spLocks noGrp="1" noChangeArrowheads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fontAlgn="base">
              <a:spcBef>
                <a:spcPct val="0"/>
              </a:spcBef>
              <a:spcAft>
                <a:spcPct val="0"/>
              </a:spcAft>
            </a:pPr>
            <a:fld id="{C91A7988-240D-4774-98E8-E26B3CE80F9D}" type="slidenum">
              <a:rPr lang="en-US" altLang="en-US" sz="1200">
                <a:solidFill>
                  <a:srgbClr val="000000"/>
                </a:solidFill>
                <a:latin typeface="Calibri" panose="020F0502020204030204" pitchFamily="34" charset="0"/>
              </a:rPr>
              <a:pPr algn="r" fontAlgn="base">
                <a:spcBef>
                  <a:spcPct val="0"/>
                </a:spcBef>
                <a:spcAft>
                  <a:spcPct val="0"/>
                </a:spcAft>
              </a:pPr>
              <a:t>15</a:t>
            </a:fld>
            <a:endParaRPr lang="en-US" altLang="en-US" sz="12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3717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17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9832102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031"/>
          <p:cNvSpPr txBox="1">
            <a:spLocks noGrp="1" noChangeArrowheads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fontAlgn="base">
              <a:spcBef>
                <a:spcPct val="0"/>
              </a:spcBef>
              <a:spcAft>
                <a:spcPct val="0"/>
              </a:spcAft>
            </a:pPr>
            <a:fld id="{873BEA0F-36BB-4650-8B31-F36C8407FCDC}" type="slidenum">
              <a:rPr lang="en-US" altLang="en-US" sz="1200">
                <a:solidFill>
                  <a:srgbClr val="000000"/>
                </a:solidFill>
                <a:latin typeface="Calibri" panose="020F0502020204030204" pitchFamily="34" charset="0"/>
              </a:rPr>
              <a:pPr algn="r"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en-US" altLang="en-US" sz="12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3450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50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50513468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031"/>
          <p:cNvSpPr txBox="1">
            <a:spLocks noGrp="1" noChangeArrowheads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fontAlgn="base">
              <a:spcBef>
                <a:spcPct val="0"/>
              </a:spcBef>
              <a:spcAft>
                <a:spcPct val="0"/>
              </a:spcAft>
            </a:pPr>
            <a:fld id="{13238233-C3CA-4847-B8EC-A7C7C6D00FC8}" type="slidenum">
              <a:rPr lang="en-US" altLang="en-US" sz="1200">
                <a:solidFill>
                  <a:srgbClr val="000000"/>
                </a:solidFill>
                <a:latin typeface="Calibri" panose="020F0502020204030204" pitchFamily="34" charset="0"/>
              </a:rPr>
              <a:pPr algn="r"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en-US" altLang="en-US" sz="12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3471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71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391017987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031"/>
          <p:cNvSpPr txBox="1">
            <a:spLocks noGrp="1" noChangeArrowheads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fontAlgn="base">
              <a:spcBef>
                <a:spcPct val="0"/>
              </a:spcBef>
              <a:spcAft>
                <a:spcPct val="0"/>
              </a:spcAft>
            </a:pPr>
            <a:fld id="{FCC93837-B061-4D2D-9381-7FF4F0AEBF7F}" type="slidenum">
              <a:rPr lang="en-US" altLang="en-US" sz="1200">
                <a:solidFill>
                  <a:srgbClr val="000000"/>
                </a:solidFill>
                <a:latin typeface="Calibri" panose="020F0502020204030204" pitchFamily="34" charset="0"/>
              </a:rPr>
              <a:pPr algn="r"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en-US" altLang="en-US" sz="12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3491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91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313528221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031"/>
          <p:cNvSpPr txBox="1">
            <a:spLocks noGrp="1" noChangeArrowheads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fontAlgn="base">
              <a:spcBef>
                <a:spcPct val="0"/>
              </a:spcBef>
              <a:spcAft>
                <a:spcPct val="0"/>
              </a:spcAft>
            </a:pPr>
            <a:fld id="{3BD50B9C-9631-4C39-B3DE-894A5724859F}" type="slidenum">
              <a:rPr lang="en-US" altLang="en-US" sz="1200">
                <a:solidFill>
                  <a:srgbClr val="000000"/>
                </a:solidFill>
                <a:latin typeface="Calibri" panose="020F0502020204030204" pitchFamily="34" charset="0"/>
              </a:rPr>
              <a:pPr algn="r"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en-US" altLang="en-US" sz="12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3512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12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46743784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031"/>
          <p:cNvSpPr txBox="1">
            <a:spLocks noGrp="1" noChangeArrowheads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fontAlgn="base">
              <a:spcBef>
                <a:spcPct val="0"/>
              </a:spcBef>
              <a:spcAft>
                <a:spcPct val="0"/>
              </a:spcAft>
            </a:pPr>
            <a:fld id="{F1CA1A6D-7D76-4F7D-BE3B-4BD90E6446B4}" type="slidenum">
              <a:rPr lang="en-US" altLang="en-US" sz="1200">
                <a:solidFill>
                  <a:srgbClr val="000000"/>
                </a:solidFill>
                <a:latin typeface="Calibri" panose="020F0502020204030204" pitchFamily="34" charset="0"/>
              </a:rPr>
              <a:pPr algn="r"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en-US" altLang="en-US" sz="12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3532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32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382417227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031"/>
          <p:cNvSpPr txBox="1">
            <a:spLocks noGrp="1" noChangeArrowheads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fontAlgn="base">
              <a:spcBef>
                <a:spcPct val="0"/>
              </a:spcBef>
              <a:spcAft>
                <a:spcPct val="0"/>
              </a:spcAft>
            </a:pPr>
            <a:fld id="{5AAE0030-2B1D-40CF-B303-9693B91973E8}" type="slidenum">
              <a:rPr lang="en-US" altLang="en-US" sz="1200">
                <a:solidFill>
                  <a:srgbClr val="000000"/>
                </a:solidFill>
                <a:latin typeface="Calibri" panose="020F0502020204030204" pitchFamily="34" charset="0"/>
              </a:rPr>
              <a:pPr algn="r" fontAlgn="base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en-US" altLang="en-US" sz="12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3553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53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70731398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031"/>
          <p:cNvSpPr txBox="1">
            <a:spLocks noGrp="1" noChangeArrowheads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fontAlgn="base">
              <a:spcBef>
                <a:spcPct val="0"/>
              </a:spcBef>
              <a:spcAft>
                <a:spcPct val="0"/>
              </a:spcAft>
            </a:pPr>
            <a:fld id="{6630921E-1A08-4889-A449-B8E08F4C7567}" type="slidenum">
              <a:rPr lang="en-US" altLang="en-US" sz="1200">
                <a:solidFill>
                  <a:srgbClr val="000000"/>
                </a:solidFill>
                <a:latin typeface="Calibri" panose="020F0502020204030204" pitchFamily="34" charset="0"/>
              </a:rPr>
              <a:pPr algn="r"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en-US" altLang="en-US" sz="12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3573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73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403150455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031"/>
          <p:cNvSpPr txBox="1">
            <a:spLocks noGrp="1" noChangeArrowheads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fontAlgn="base">
              <a:spcBef>
                <a:spcPct val="0"/>
              </a:spcBef>
              <a:spcAft>
                <a:spcPct val="0"/>
              </a:spcAft>
            </a:pPr>
            <a:fld id="{EBA5A2D2-F5DA-444A-B6A0-963EA771E585}" type="slidenum">
              <a:rPr lang="en-US" altLang="en-US" sz="1200">
                <a:solidFill>
                  <a:srgbClr val="000000"/>
                </a:solidFill>
                <a:latin typeface="Calibri" panose="020F0502020204030204" pitchFamily="34" charset="0"/>
              </a:rPr>
              <a:pPr algn="r" fontAlgn="base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en-US" altLang="en-US" sz="12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3594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94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7978640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8763000" cy="5943600"/>
            <a:chOff x="0" y="0"/>
            <a:chExt cx="5520" cy="3744"/>
          </a:xfrm>
        </p:grpSpPr>
        <p:sp>
          <p:nvSpPr>
            <p:cNvPr id="5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1104" cy="3072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00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  <p:grpSp>
          <p:nvGrpSpPr>
            <p:cNvPr id="6" name="Group 4"/>
            <p:cNvGrpSpPr>
              <a:grpSpLocks/>
            </p:cNvGrpSpPr>
            <p:nvPr userDrawn="1"/>
          </p:nvGrpSpPr>
          <p:grpSpPr bwMode="auto">
            <a:xfrm>
              <a:off x="0" y="2208"/>
              <a:ext cx="5520" cy="1536"/>
              <a:chOff x="0" y="2208"/>
              <a:chExt cx="5520" cy="1536"/>
            </a:xfrm>
          </p:grpSpPr>
          <p:sp>
            <p:nvSpPr>
              <p:cNvPr id="10" name="Rectangle 5"/>
              <p:cNvSpPr>
                <a:spLocks noChangeArrowheads="1"/>
              </p:cNvSpPr>
              <p:nvPr/>
            </p:nvSpPr>
            <p:spPr bwMode="ltGray">
              <a:xfrm>
                <a:off x="624" y="2208"/>
                <a:ext cx="4896" cy="1536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400">
                  <a:solidFill>
                    <a:srgbClr val="000000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1" name="Rectangle 6"/>
              <p:cNvSpPr>
                <a:spLocks noChangeArrowheads="1"/>
              </p:cNvSpPr>
              <p:nvPr/>
            </p:nvSpPr>
            <p:spPr bwMode="white">
              <a:xfrm>
                <a:off x="654" y="2352"/>
                <a:ext cx="4818" cy="1347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400">
                  <a:solidFill>
                    <a:srgbClr val="000000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2" name="Line 7"/>
              <p:cNvSpPr>
                <a:spLocks noChangeShapeType="1"/>
              </p:cNvSpPr>
              <p:nvPr/>
            </p:nvSpPr>
            <p:spPr bwMode="auto">
              <a:xfrm>
                <a:off x="0" y="3072"/>
                <a:ext cx="624" cy="0"/>
              </a:xfrm>
              <a:prstGeom prst="line">
                <a:avLst/>
              </a:prstGeom>
              <a:noFill/>
              <a:ln w="50800">
                <a:solidFill>
                  <a:schemeClr val="bg2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7" name="Group 8"/>
            <p:cNvGrpSpPr>
              <a:grpSpLocks/>
            </p:cNvGrpSpPr>
            <p:nvPr userDrawn="1"/>
          </p:nvGrpSpPr>
          <p:grpSpPr bwMode="auto">
            <a:xfrm>
              <a:off x="400" y="336"/>
              <a:ext cx="5088" cy="192"/>
              <a:chOff x="400" y="336"/>
              <a:chExt cx="5088" cy="192"/>
            </a:xfrm>
          </p:grpSpPr>
          <p:sp>
            <p:nvSpPr>
              <p:cNvPr id="8" name="Rectangle 9"/>
              <p:cNvSpPr>
                <a:spLocks noChangeArrowheads="1"/>
              </p:cNvSpPr>
              <p:nvPr/>
            </p:nvSpPr>
            <p:spPr bwMode="auto">
              <a:xfrm>
                <a:off x="3952" y="336"/>
                <a:ext cx="1536" cy="192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400">
                  <a:solidFill>
                    <a:srgbClr val="000000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9" name="Line 10"/>
              <p:cNvSpPr>
                <a:spLocks noChangeShapeType="1"/>
              </p:cNvSpPr>
              <p:nvPr/>
            </p:nvSpPr>
            <p:spPr bwMode="auto">
              <a:xfrm>
                <a:off x="400" y="432"/>
                <a:ext cx="5088" cy="0"/>
              </a:xfrm>
              <a:prstGeom prst="line">
                <a:avLst/>
              </a:prstGeom>
              <a:noFill/>
              <a:ln w="44450">
                <a:solidFill>
                  <a:schemeClr val="bg2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rgbClr val="000000"/>
                  </a:solidFill>
                </a:endParaRPr>
              </a:p>
            </p:txBody>
          </p:sp>
        </p:grpSp>
      </p:grpSp>
      <p:sp>
        <p:nvSpPr>
          <p:cNvPr id="30731" name="Rectangle 11"/>
          <p:cNvSpPr>
            <a:spLocks noGrp="1" noChangeArrowheads="1"/>
          </p:cNvSpPr>
          <p:nvPr>
            <p:ph type="ctrTitle"/>
          </p:nvPr>
        </p:nvSpPr>
        <p:spPr>
          <a:xfrm>
            <a:off x="2057400" y="1143000"/>
            <a:ext cx="6629400" cy="22098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0732" name="Rectangle 12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962400"/>
            <a:ext cx="6858000" cy="1600200"/>
          </a:xfrm>
        </p:spPr>
        <p:txBody>
          <a:bodyPr anchor="ctr"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3" name="Rectangle 13"/>
          <p:cNvSpPr>
            <a:spLocks noGrp="1" noChangeArrowheads="1"/>
          </p:cNvSpPr>
          <p:nvPr>
            <p:ph type="dt" sz="half" idx="10"/>
          </p:nvPr>
        </p:nvSpPr>
        <p:spPr>
          <a:xfrm>
            <a:off x="912813" y="6251575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4" name="Rectangle 14"/>
          <p:cNvSpPr>
            <a:spLocks noGrp="1" noChangeArrowheads="1"/>
          </p:cNvSpPr>
          <p:nvPr>
            <p:ph type="ftr" sz="quarter" idx="11"/>
          </p:nvPr>
        </p:nvSpPr>
        <p:spPr>
          <a:xfrm>
            <a:off x="3354388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5" name="Rectangle 1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2E55960-4D05-47C0-AA45-42C63A2BBE74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33966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4F88EEE-AF86-4F20-83B5-2F8F0DD7BFEA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67124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43700" y="277813"/>
            <a:ext cx="1943100" cy="585311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277813"/>
            <a:ext cx="5676900" cy="585311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D26191A-4B71-4A75-9542-D3885A1858DF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51170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914400" y="277813"/>
            <a:ext cx="7772400" cy="58531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655AC55-EC85-4FEE-B9AD-902550805F86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719032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14400" y="6251575"/>
            <a:ext cx="19812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352800" y="6248400"/>
            <a:ext cx="29718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81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ED1087D5-97A4-4E1B-AC1E-6E9430604BA6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210201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Title, Text and Clip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7813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914400" y="1600200"/>
            <a:ext cx="3810000" cy="45307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Online Image Placeholder 3"/>
          <p:cNvSpPr>
            <a:spLocks noGrp="1"/>
          </p:cNvSpPr>
          <p:nvPr>
            <p:ph type="clipArt" sz="half" idx="2"/>
          </p:nvPr>
        </p:nvSpPr>
        <p:spPr>
          <a:xfrm>
            <a:off x="4876800" y="1600200"/>
            <a:ext cx="3810000" cy="4530725"/>
          </a:xfrm>
        </p:spPr>
        <p:txBody>
          <a:bodyPr/>
          <a:lstStyle/>
          <a:p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914400" y="6251575"/>
            <a:ext cx="19812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352800" y="6248400"/>
            <a:ext cx="29718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781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3D141553-B11C-4661-88EA-EF0651D4C581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797700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7813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Online Image Placeholder 2"/>
          <p:cNvSpPr>
            <a:spLocks noGrp="1"/>
          </p:cNvSpPr>
          <p:nvPr>
            <p:ph type="clipArt" sz="half" idx="1"/>
          </p:nvPr>
        </p:nvSpPr>
        <p:spPr>
          <a:xfrm>
            <a:off x="914400" y="1600200"/>
            <a:ext cx="3810000" cy="4530725"/>
          </a:xfrm>
        </p:spPr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76800" y="1600200"/>
            <a:ext cx="3810000" cy="45307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914400" y="6251575"/>
            <a:ext cx="19812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352800" y="6248400"/>
            <a:ext cx="29718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781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EB625F4D-2BF4-4AA5-9F1B-A8D3672B6C6F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33280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9280981-CE2A-486F-A800-9865C465B70C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2462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9EBE1B7-B2AF-4BF7-AA0D-00DC881D030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54455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600200"/>
            <a:ext cx="38100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76800" y="1600200"/>
            <a:ext cx="38100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9C1564F-4931-47D3-8FC8-821B5323350E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53347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D681139-EEC6-4E45-9CC9-6D221ED52065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77002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3783DCE-7786-469A-BA1E-681B91AB1754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28481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A1EE989-6131-4509-B5FF-439B9868FCC2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16805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890CA25-6C3E-41BA-AC7C-D4EA39FA18FE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77285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E7DB4B0-022E-434A-93B5-ACDCC98480C9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99922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Group 2"/>
          <p:cNvGrpSpPr>
            <a:grpSpLocks/>
          </p:cNvGrpSpPr>
          <p:nvPr/>
        </p:nvGrpSpPr>
        <p:grpSpPr bwMode="auto">
          <a:xfrm>
            <a:off x="0" y="0"/>
            <a:ext cx="8686800" cy="4876800"/>
            <a:chOff x="0" y="0"/>
            <a:chExt cx="5472" cy="3072"/>
          </a:xfrm>
        </p:grpSpPr>
        <p:sp>
          <p:nvSpPr>
            <p:cNvPr id="29699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384" cy="3072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00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  <p:grpSp>
          <p:nvGrpSpPr>
            <p:cNvPr id="2058" name="Group 4"/>
            <p:cNvGrpSpPr>
              <a:grpSpLocks/>
            </p:cNvGrpSpPr>
            <p:nvPr/>
          </p:nvGrpSpPr>
          <p:grpSpPr bwMode="auto">
            <a:xfrm>
              <a:off x="240" y="893"/>
              <a:ext cx="5232" cy="115"/>
              <a:chOff x="240" y="893"/>
              <a:chExt cx="5232" cy="115"/>
            </a:xfrm>
          </p:grpSpPr>
          <p:sp>
            <p:nvSpPr>
              <p:cNvPr id="29701" name="Rectangle 5"/>
              <p:cNvSpPr>
                <a:spLocks noChangeArrowheads="1"/>
              </p:cNvSpPr>
              <p:nvPr/>
            </p:nvSpPr>
            <p:spPr bwMode="auto">
              <a:xfrm>
                <a:off x="4320" y="893"/>
                <a:ext cx="1152" cy="115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400">
                  <a:solidFill>
                    <a:srgbClr val="000000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9702" name="Line 6"/>
              <p:cNvSpPr>
                <a:spLocks noChangeShapeType="1"/>
              </p:cNvSpPr>
              <p:nvPr/>
            </p:nvSpPr>
            <p:spPr bwMode="auto">
              <a:xfrm>
                <a:off x="240" y="941"/>
                <a:ext cx="5232" cy="0"/>
              </a:xfrm>
              <a:prstGeom prst="line">
                <a:avLst/>
              </a:prstGeom>
              <a:noFill/>
              <a:ln w="19050">
                <a:solidFill>
                  <a:schemeClr val="bg2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rgbClr val="000000"/>
                  </a:solidFill>
                </a:endParaRPr>
              </a:p>
            </p:txBody>
          </p:sp>
        </p:grpSp>
      </p:grpSp>
      <p:sp>
        <p:nvSpPr>
          <p:cNvPr id="2051" name="Rectangle 7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277813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2052" name="Rectangle 8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1600200"/>
            <a:ext cx="7772400" cy="453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29705" name="Rectangle 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14400" y="6251575"/>
            <a:ext cx="1981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 b="0">
                <a:latin typeface="Arial" charset="0"/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29706" name="Rectangle 1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52800" y="62484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 b="0">
                <a:latin typeface="Arial" charset="0"/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29707" name="Rectangle 1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81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latin typeface="Arial" panose="020B0604020202020204" pitchFamily="34" charset="0"/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fld id="{EEE4AE7E-54F5-49B1-9C4B-57DBE6F1E64B}" type="slidenum">
              <a:rPr lang="en-US" altLang="en-US">
                <a:solidFill>
                  <a:srgbClr val="000000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29708" name="Line 12"/>
          <p:cNvSpPr>
            <a:spLocks noChangeShapeType="1"/>
          </p:cNvSpPr>
          <p:nvPr/>
        </p:nvSpPr>
        <p:spPr bwMode="auto">
          <a:xfrm>
            <a:off x="0" y="4876800"/>
            <a:ext cx="609600" cy="0"/>
          </a:xfrm>
          <a:prstGeom prst="line">
            <a:avLst/>
          </a:prstGeom>
          <a:noFill/>
          <a:ln w="44450">
            <a:solidFill>
              <a:schemeClr val="bg2"/>
            </a:solidFill>
            <a:round/>
            <a:headEnd/>
            <a:tailEnd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9787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  <p:sldLayoutId id="2147483687" r:id="rId15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4200" b="0" i="0" u="none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" panose="05000000000000000000" pitchFamily="2" charset="2"/>
        <a:buChar char="n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n"/>
        <a:defRPr sz="26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55000"/>
        <a:buFont typeface="Wingdings" panose="05000000000000000000" pitchFamily="2" charset="2"/>
        <a:buChar char="n"/>
        <a:defRPr sz="23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5.wmf"/><Relationship Id="rId5" Type="http://schemas.openxmlformats.org/officeDocument/2006/relationships/oleObject" Target="../embeddings/oleObject1.bin"/><Relationship Id="rId4" Type="http://schemas.openxmlformats.org/officeDocument/2006/relationships/image" Target="../media/image2.w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2018" name="Picture 2" descr="slide0003_image00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63"/>
            <a:ext cx="9144000" cy="6848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653" name="Text Box 5"/>
          <p:cNvSpPr txBox="1">
            <a:spLocks noChangeArrowheads="1"/>
          </p:cNvSpPr>
          <p:nvPr/>
        </p:nvSpPr>
        <p:spPr bwMode="auto">
          <a:xfrm>
            <a:off x="2268538" y="2420938"/>
            <a:ext cx="6624637" cy="176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altLang="en-US" sz="4400" b="1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LẶP VỚI SỐ LẦN </a:t>
            </a:r>
          </a:p>
          <a:p>
            <a:pPr algn="ctr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altLang="en-US" sz="4400" b="1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CHƯA BIẾT TRƯỚC</a:t>
            </a:r>
          </a:p>
        </p:txBody>
      </p:sp>
      <p:sp>
        <p:nvSpPr>
          <p:cNvPr id="27656" name="Text Box 8"/>
          <p:cNvSpPr txBox="1">
            <a:spLocks noChangeArrowheads="1"/>
          </p:cNvSpPr>
          <p:nvPr/>
        </p:nvSpPr>
        <p:spPr bwMode="auto">
          <a:xfrm>
            <a:off x="5364163" y="4652963"/>
            <a:ext cx="2303462" cy="427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altLang="en-US" sz="2200">
                <a:solidFill>
                  <a:srgbClr val="FF33CC"/>
                </a:solidFill>
              </a:rPr>
              <a:t>Thời gian 2 tiết</a:t>
            </a:r>
          </a:p>
        </p:txBody>
      </p:sp>
      <p:sp>
        <p:nvSpPr>
          <p:cNvPr id="27652" name="Text Box 4"/>
          <p:cNvSpPr txBox="1">
            <a:spLocks noChangeArrowheads="1"/>
          </p:cNvSpPr>
          <p:nvPr/>
        </p:nvSpPr>
        <p:spPr bwMode="auto">
          <a:xfrm>
            <a:off x="4211638" y="1196975"/>
            <a:ext cx="1368425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altLang="en-US" sz="3000" b="1">
                <a:solidFill>
                  <a:srgbClr val="0000CC"/>
                </a:solidFill>
              </a:rPr>
              <a:t>Bài 8</a:t>
            </a:r>
            <a:r>
              <a:rPr lang="en-US" altLang="en-US" sz="3000">
                <a:solidFill>
                  <a:srgbClr val="0000CC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322798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76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4300"/>
                            </p:stCondLst>
                            <p:childTnLst>
                              <p:par>
                                <p:cTn id="1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76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76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3" grpId="0"/>
      <p:bldP spid="27656" grpId="0"/>
      <p:bldP spid="2765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0450" name="Text Box 2"/>
          <p:cNvSpPr txBox="1">
            <a:spLocks noChangeArrowheads="1"/>
          </p:cNvSpPr>
          <p:nvPr/>
        </p:nvSpPr>
        <p:spPr bwMode="auto">
          <a:xfrm>
            <a:off x="11536363" y="5248275"/>
            <a:ext cx="184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360451" name="Rectangle 3"/>
          <p:cNvSpPr>
            <a:spLocks noChangeArrowheads="1"/>
          </p:cNvSpPr>
          <p:nvPr/>
        </p:nvSpPr>
        <p:spPr bwMode="auto">
          <a:xfrm>
            <a:off x="179388" y="333375"/>
            <a:ext cx="3313112" cy="396875"/>
          </a:xfrm>
          <a:prstGeom prst="rect">
            <a:avLst/>
          </a:prstGeom>
          <a:solidFill>
            <a:schemeClr val="bg1">
              <a:lumMod val="90000"/>
            </a:schemeClr>
          </a:solidFill>
          <a:ln>
            <a:noFill/>
          </a:ln>
          <a:effectLst/>
          <a:extLst/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2000">
                <a:solidFill>
                  <a:srgbClr val="660066"/>
                </a:solidFill>
              </a:rPr>
              <a:t>Quan sát chương trình</a:t>
            </a:r>
          </a:p>
        </p:txBody>
      </p:sp>
      <p:pic>
        <p:nvPicPr>
          <p:cNvPr id="360452" name="Picture 4" descr="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1052513"/>
            <a:ext cx="8496300" cy="5329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44837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604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604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045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2498" name="Picture 2" descr="j023213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4430713"/>
            <a:ext cx="2068513" cy="2122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7988" name="Text Box 4"/>
          <p:cNvSpPr txBox="1">
            <a:spLocks noChangeArrowheads="1"/>
          </p:cNvSpPr>
          <p:nvPr/>
        </p:nvSpPr>
        <p:spPr bwMode="auto">
          <a:xfrm>
            <a:off x="34925" y="287338"/>
            <a:ext cx="9036050" cy="588962"/>
          </a:xfrm>
          <a:prstGeom prst="rect">
            <a:avLst/>
          </a:prstGeom>
          <a:solidFill>
            <a:srgbClr val="FFFF99"/>
          </a:solidFill>
          <a:ln w="9525">
            <a:solidFill>
              <a:srgbClr val="8000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altLang="en-US" sz="3200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VÍ DỤ 3 </a:t>
            </a:r>
            <a:r>
              <a:rPr lang="en-US" altLang="en-US" sz="3200" dirty="0">
                <a:solidFill>
                  <a:srgbClr val="0000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3</a:t>
            </a:r>
          </a:p>
        </p:txBody>
      </p:sp>
      <p:grpSp>
        <p:nvGrpSpPr>
          <p:cNvPr id="362500" name="Group 4"/>
          <p:cNvGrpSpPr>
            <a:grpSpLocks/>
          </p:cNvGrpSpPr>
          <p:nvPr/>
        </p:nvGrpSpPr>
        <p:grpSpPr bwMode="auto">
          <a:xfrm>
            <a:off x="1692275" y="1196975"/>
            <a:ext cx="6940550" cy="2303463"/>
            <a:chOff x="1066" y="754"/>
            <a:chExt cx="4372" cy="1451"/>
          </a:xfrm>
          <a:solidFill>
            <a:schemeClr val="bg1">
              <a:lumMod val="90000"/>
            </a:schemeClr>
          </a:solidFill>
        </p:grpSpPr>
        <p:sp>
          <p:nvSpPr>
            <p:cNvPr id="89091" name="AutoShape 3"/>
            <p:cNvSpPr>
              <a:spLocks noChangeArrowheads="1"/>
            </p:cNvSpPr>
            <p:nvPr/>
          </p:nvSpPr>
          <p:spPr bwMode="auto">
            <a:xfrm>
              <a:off x="1066" y="754"/>
              <a:ext cx="4372" cy="1451"/>
            </a:xfrm>
            <a:prstGeom prst="cloudCallout">
              <a:avLst>
                <a:gd name="adj1" fmla="val -46958"/>
                <a:gd name="adj2" fmla="val 99968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i="1">
                  <a:solidFill>
                    <a:srgbClr val="0000CC"/>
                  </a:solidFill>
                </a:rPr>
                <a:t>Viết chương trình tính tổng T.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altLang="en-US" i="1">
                <a:solidFill>
                  <a:srgbClr val="0000CC"/>
                </a:solidFill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altLang="en-US" i="1">
                <a:solidFill>
                  <a:srgbClr val="0000CC"/>
                </a:solidFill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altLang="en-US" i="1">
                <a:solidFill>
                  <a:srgbClr val="0000CC"/>
                </a:solidFill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altLang="en-US" i="1">
                <a:solidFill>
                  <a:srgbClr val="0000CC"/>
                </a:solidFill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altLang="en-US" i="1">
                <a:solidFill>
                  <a:srgbClr val="0000CC"/>
                </a:solidFill>
              </a:endParaRPr>
            </a:p>
          </p:txBody>
        </p:sp>
        <p:graphicFrame>
          <p:nvGraphicFramePr>
            <p:cNvPr id="362502" name="Object 6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775989351"/>
                </p:ext>
              </p:extLst>
            </p:nvPr>
          </p:nvGraphicFramePr>
          <p:xfrm>
            <a:off x="2336" y="1344"/>
            <a:ext cx="1758" cy="49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27" name="Equation" r:id="rId5" imgW="1409400" imgH="393480" progId="Equation.3">
                    <p:embed/>
                  </p:oleObj>
                </mc:Choice>
                <mc:Fallback>
                  <p:oleObj name="Equation" r:id="rId5" imgW="1409400" imgH="393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336" y="1344"/>
                          <a:ext cx="1758" cy="491"/>
                        </a:xfrm>
                        <a:prstGeom prst="rect">
                          <a:avLst/>
                        </a:prstGeom>
                        <a:solidFill>
                          <a:schemeClr val="bg1">
                            <a:lumMod val="90000"/>
                          </a:schemeClr>
                        </a:solidFill>
                        <a:ln>
                          <a:noFill/>
                        </a:ln>
                        <a:effectLst/>
                        <a:extLst/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362503" name="Rectangle 7"/>
          <p:cNvSpPr>
            <a:spLocks noChangeArrowheads="1"/>
          </p:cNvSpPr>
          <p:nvPr/>
        </p:nvSpPr>
        <p:spPr bwMode="auto">
          <a:xfrm>
            <a:off x="2771775" y="4005263"/>
            <a:ext cx="6192838" cy="1552575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2400" i="1">
                <a:solidFill>
                  <a:srgbClr val="660066"/>
                </a:solidFill>
              </a:rPr>
              <a:t>Yêu cầu: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2400" i="1">
                <a:solidFill>
                  <a:srgbClr val="660066"/>
                </a:solidFill>
              </a:rPr>
              <a:t>Viết chương trình theo hai dạng cấu trúc: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2400" i="1">
                <a:solidFill>
                  <a:srgbClr val="0000CC"/>
                </a:solidFill>
              </a:rPr>
              <a:t>for .. do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2400" i="1">
                <a:solidFill>
                  <a:srgbClr val="0000CC"/>
                </a:solidFill>
              </a:rPr>
              <a:t>while .. do</a:t>
            </a:r>
          </a:p>
        </p:txBody>
      </p:sp>
    </p:spTree>
    <p:extLst>
      <p:ext uri="{BB962C8B-B14F-4D97-AF65-F5344CB8AC3E}">
        <p14:creationId xmlns:p14="http://schemas.microsoft.com/office/powerpoint/2010/main" val="2636734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2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625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25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2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625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250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4546" name="Text Box 2"/>
          <p:cNvSpPr txBox="1">
            <a:spLocks noChangeArrowheads="1"/>
          </p:cNvSpPr>
          <p:nvPr/>
        </p:nvSpPr>
        <p:spPr bwMode="auto">
          <a:xfrm>
            <a:off x="11536363" y="5248275"/>
            <a:ext cx="184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364547" name="Rectangle 3"/>
          <p:cNvSpPr>
            <a:spLocks noChangeArrowheads="1"/>
          </p:cNvSpPr>
          <p:nvPr/>
        </p:nvSpPr>
        <p:spPr bwMode="auto">
          <a:xfrm>
            <a:off x="179388" y="333375"/>
            <a:ext cx="4608512" cy="396875"/>
          </a:xfrm>
          <a:prstGeom prst="rect">
            <a:avLst/>
          </a:prstGeom>
          <a:solidFill>
            <a:schemeClr val="bg1">
              <a:lumMod val="90000"/>
            </a:schemeClr>
          </a:solidFill>
          <a:ln>
            <a:noFill/>
          </a:ln>
          <a:effectLst/>
          <a:extLst/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2000">
                <a:solidFill>
                  <a:srgbClr val="660066"/>
                </a:solidFill>
              </a:rPr>
              <a:t>Quan sát chương trình</a:t>
            </a:r>
          </a:p>
        </p:txBody>
      </p:sp>
      <p:pic>
        <p:nvPicPr>
          <p:cNvPr id="364548" name="Picture 4" descr="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908050"/>
            <a:ext cx="8569325" cy="5400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59470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4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645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4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645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454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6594" name="Text Box 2"/>
          <p:cNvSpPr txBox="1">
            <a:spLocks noChangeArrowheads="1"/>
          </p:cNvSpPr>
          <p:nvPr/>
        </p:nvSpPr>
        <p:spPr bwMode="auto">
          <a:xfrm>
            <a:off x="11536363" y="5248275"/>
            <a:ext cx="184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366595" name="Rectangle 3"/>
          <p:cNvSpPr>
            <a:spLocks noChangeArrowheads="1"/>
          </p:cNvSpPr>
          <p:nvPr/>
        </p:nvSpPr>
        <p:spPr bwMode="auto">
          <a:xfrm>
            <a:off x="179388" y="333375"/>
            <a:ext cx="3313112" cy="396875"/>
          </a:xfrm>
          <a:prstGeom prst="rect">
            <a:avLst/>
          </a:prstGeom>
          <a:solidFill>
            <a:schemeClr val="bg1">
              <a:lumMod val="90000"/>
            </a:schemeClr>
          </a:solidFill>
          <a:ln>
            <a:noFill/>
          </a:ln>
          <a:effectLst/>
          <a:extLst/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2000" dirty="0" err="1">
                <a:solidFill>
                  <a:srgbClr val="660066"/>
                </a:solidFill>
              </a:rPr>
              <a:t>Quan</a:t>
            </a:r>
            <a:r>
              <a:rPr lang="en-US" altLang="en-US" sz="2000" dirty="0">
                <a:solidFill>
                  <a:srgbClr val="660066"/>
                </a:solidFill>
              </a:rPr>
              <a:t> </a:t>
            </a:r>
            <a:r>
              <a:rPr lang="en-US" altLang="en-US" sz="2000" dirty="0" err="1">
                <a:solidFill>
                  <a:srgbClr val="660066"/>
                </a:solidFill>
              </a:rPr>
              <a:t>sát</a:t>
            </a:r>
            <a:r>
              <a:rPr lang="en-US" altLang="en-US" sz="2000" dirty="0">
                <a:solidFill>
                  <a:srgbClr val="660066"/>
                </a:solidFill>
              </a:rPr>
              <a:t> </a:t>
            </a:r>
            <a:r>
              <a:rPr lang="en-US" altLang="en-US" sz="2000" dirty="0" err="1">
                <a:solidFill>
                  <a:srgbClr val="660066"/>
                </a:solidFill>
              </a:rPr>
              <a:t>chương</a:t>
            </a:r>
            <a:r>
              <a:rPr lang="en-US" altLang="en-US" sz="2000" dirty="0">
                <a:solidFill>
                  <a:srgbClr val="660066"/>
                </a:solidFill>
              </a:rPr>
              <a:t> </a:t>
            </a:r>
            <a:r>
              <a:rPr lang="en-US" altLang="en-US" sz="2000" dirty="0" err="1">
                <a:solidFill>
                  <a:srgbClr val="660066"/>
                </a:solidFill>
              </a:rPr>
              <a:t>trình</a:t>
            </a:r>
            <a:endParaRPr lang="en-US" altLang="en-US" sz="2000" dirty="0">
              <a:solidFill>
                <a:srgbClr val="660066"/>
              </a:solidFill>
            </a:endParaRPr>
          </a:p>
        </p:txBody>
      </p:sp>
      <p:pic>
        <p:nvPicPr>
          <p:cNvPr id="366596" name="Picture 4" descr="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908050"/>
            <a:ext cx="8497888" cy="5400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16691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665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66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659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988" name="Text Box 4"/>
          <p:cNvSpPr txBox="1">
            <a:spLocks noChangeArrowheads="1"/>
          </p:cNvSpPr>
          <p:nvPr/>
        </p:nvSpPr>
        <p:spPr bwMode="auto">
          <a:xfrm>
            <a:off x="34925" y="287338"/>
            <a:ext cx="9036050" cy="528637"/>
          </a:xfrm>
          <a:prstGeom prst="rect">
            <a:avLst/>
          </a:prstGeom>
          <a:solidFill>
            <a:srgbClr val="FFFF99"/>
          </a:solidFill>
          <a:ln w="9525">
            <a:solidFill>
              <a:srgbClr val="8000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altLang="en-US" sz="2800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3. LẶP </a:t>
            </a:r>
            <a:r>
              <a:rPr lang="en-US" altLang="en-US" sz="2800" dirty="0">
                <a:solidFill>
                  <a:srgbClr val="0000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VÔ HẠN LẦN _ LỖI LẬP TRÌNH CẦN TRÁNH</a:t>
            </a:r>
          </a:p>
        </p:txBody>
      </p:sp>
      <p:sp>
        <p:nvSpPr>
          <p:cNvPr id="89091" name="AutoShape 3"/>
          <p:cNvSpPr>
            <a:spLocks noChangeArrowheads="1"/>
          </p:cNvSpPr>
          <p:nvPr/>
        </p:nvSpPr>
        <p:spPr bwMode="auto">
          <a:xfrm>
            <a:off x="827088" y="1125538"/>
            <a:ext cx="6940550" cy="1008062"/>
          </a:xfrm>
          <a:prstGeom prst="cloudCallout">
            <a:avLst>
              <a:gd name="adj1" fmla="val -34491"/>
              <a:gd name="adj2" fmla="val 299764"/>
            </a:avLst>
          </a:prstGeom>
          <a:gradFill rotWithShape="1">
            <a:gsLst>
              <a:gs pos="0">
                <a:schemeClr val="tx1"/>
              </a:gs>
              <a:gs pos="100000">
                <a:srgbClr val="FF33CC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i="1">
                <a:solidFill>
                  <a:srgbClr val="0000CC"/>
                </a:solidFill>
              </a:rPr>
              <a:t>Quan sát đoạn chương trình sau:</a:t>
            </a:r>
          </a:p>
        </p:txBody>
      </p:sp>
      <p:pic>
        <p:nvPicPr>
          <p:cNvPr id="368644" name="Picture 4" descr="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2205038"/>
            <a:ext cx="8424862" cy="4379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8645" name="Rectangle 5"/>
          <p:cNvSpPr>
            <a:spLocks noChangeArrowheads="1"/>
          </p:cNvSpPr>
          <p:nvPr/>
        </p:nvSpPr>
        <p:spPr bwMode="auto">
          <a:xfrm>
            <a:off x="971550" y="4652963"/>
            <a:ext cx="7200900" cy="11874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2400" i="1">
                <a:solidFill>
                  <a:srgbClr val="660066"/>
                </a:solidFill>
              </a:rPr>
              <a:t>Yêu cầu: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2400" i="1">
                <a:solidFill>
                  <a:srgbClr val="660066"/>
                </a:solidFill>
              </a:rPr>
              <a:t>* Hãy cho biết chương trình trên sẽ lặp lại như thế nào? </a:t>
            </a:r>
            <a:endParaRPr lang="en-US" altLang="en-US" sz="2400" i="1">
              <a:solidFill>
                <a:srgbClr val="0000CC"/>
              </a:solidFill>
            </a:endParaRPr>
          </a:p>
        </p:txBody>
      </p:sp>
      <p:sp>
        <p:nvSpPr>
          <p:cNvPr id="368646" name="Oval 6"/>
          <p:cNvSpPr>
            <a:spLocks noChangeArrowheads="1"/>
          </p:cNvSpPr>
          <p:nvPr/>
        </p:nvSpPr>
        <p:spPr bwMode="auto">
          <a:xfrm>
            <a:off x="6084888" y="3644900"/>
            <a:ext cx="2305050" cy="1296988"/>
          </a:xfrm>
          <a:prstGeom prst="ellipse">
            <a:avLst/>
          </a:prstGeom>
          <a:solidFill>
            <a:srgbClr val="FFFF99"/>
          </a:solidFill>
          <a:ln w="9525">
            <a:solidFill>
              <a:srgbClr val="8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2400">
                <a:solidFill>
                  <a:srgbClr val="0000CC"/>
                </a:solidFill>
              </a:rPr>
              <a:t>Vòng lặp vô tận</a:t>
            </a:r>
          </a:p>
        </p:txBody>
      </p:sp>
    </p:spTree>
    <p:extLst>
      <p:ext uri="{BB962C8B-B14F-4D97-AF65-F5344CB8AC3E}">
        <p14:creationId xmlns:p14="http://schemas.microsoft.com/office/powerpoint/2010/main" val="1498296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90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90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686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686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21" dur="1000"/>
                                        <p:tgtEl>
                                          <p:spTgt spid="3686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091" grpId="0" animBg="1"/>
      <p:bldP spid="368645" grpId="0" animBg="1"/>
      <p:bldP spid="36864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Text Box 4"/>
          <p:cNvSpPr txBox="1">
            <a:spLocks noChangeArrowheads="1"/>
          </p:cNvSpPr>
          <p:nvPr/>
        </p:nvSpPr>
        <p:spPr bwMode="auto">
          <a:xfrm>
            <a:off x="0" y="381000"/>
            <a:ext cx="9144000" cy="553998"/>
          </a:xfrm>
          <a:prstGeom prst="rect">
            <a:avLst/>
          </a:prstGeom>
          <a:gradFill rotWithShape="1">
            <a:gsLst>
              <a:gs pos="0">
                <a:srgbClr val="FFFF00"/>
              </a:gs>
              <a:gs pos="100000">
                <a:srgbClr val="FFFFFF"/>
              </a:gs>
            </a:gsLst>
            <a:lin ang="2700000" scaled="1"/>
          </a:gradFill>
          <a:ln w="57150" cmpd="thinThick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altLang="en-US" sz="3000" b="1">
                <a:solidFill>
                  <a:srgbClr val="FF0066"/>
                </a:solidFill>
              </a:rPr>
              <a:t> </a:t>
            </a:r>
            <a:r>
              <a:rPr lang="en-US" altLang="en-US" sz="300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GHI NHỚ</a:t>
            </a:r>
            <a:endParaRPr lang="en-US" altLang="en-US" sz="3000" dirty="0">
              <a:solidFill>
                <a:srgbClr val="FF0066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370691" name="Text Box 9"/>
          <p:cNvSpPr txBox="1">
            <a:spLocks noChangeArrowheads="1"/>
          </p:cNvSpPr>
          <p:nvPr/>
        </p:nvSpPr>
        <p:spPr bwMode="auto">
          <a:xfrm>
            <a:off x="684213" y="1879600"/>
            <a:ext cx="8064500" cy="3195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001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573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145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717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628900" indent="-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86100" indent="-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543300" indent="-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000500" indent="-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50000"/>
              </a:spcBef>
              <a:spcAft>
                <a:spcPct val="0"/>
              </a:spcAft>
              <a:buFontTx/>
              <a:buAutoNum type="arabicPeriod"/>
            </a:pPr>
            <a:r>
              <a:rPr lang="en-US" altLang="en-US" sz="2400">
                <a:solidFill>
                  <a:srgbClr val="000099"/>
                </a:solidFill>
              </a:rPr>
              <a:t>Cấu trúc lặp với số lần chưa biết trước.</a:t>
            </a:r>
          </a:p>
          <a:p>
            <a:pPr algn="ctr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altLang="en-US" sz="2400">
                <a:solidFill>
                  <a:srgbClr val="660066"/>
                </a:solidFill>
              </a:rPr>
              <a:t>While</a:t>
            </a:r>
            <a:r>
              <a:rPr lang="en-US" altLang="en-US" sz="2400">
                <a:solidFill>
                  <a:srgbClr val="000099"/>
                </a:solidFill>
              </a:rPr>
              <a:t> &lt;</a:t>
            </a:r>
            <a:r>
              <a:rPr lang="en-US" altLang="en-US" sz="2400" i="1">
                <a:solidFill>
                  <a:srgbClr val="008000"/>
                </a:solidFill>
              </a:rPr>
              <a:t>điều kiện</a:t>
            </a:r>
            <a:r>
              <a:rPr lang="en-US" altLang="en-US" sz="2400">
                <a:solidFill>
                  <a:srgbClr val="000099"/>
                </a:solidFill>
              </a:rPr>
              <a:t>&gt; </a:t>
            </a:r>
            <a:r>
              <a:rPr lang="en-US" altLang="en-US" sz="2400">
                <a:solidFill>
                  <a:srgbClr val="660066"/>
                </a:solidFill>
              </a:rPr>
              <a:t>do</a:t>
            </a:r>
            <a:r>
              <a:rPr lang="en-US" altLang="en-US" sz="2400">
                <a:solidFill>
                  <a:srgbClr val="000099"/>
                </a:solidFill>
              </a:rPr>
              <a:t> &lt;</a:t>
            </a:r>
            <a:r>
              <a:rPr lang="en-US" altLang="en-US" sz="2400" i="1">
                <a:solidFill>
                  <a:srgbClr val="008000"/>
                </a:solidFill>
              </a:rPr>
              <a:t>câu lệnh</a:t>
            </a:r>
            <a:r>
              <a:rPr lang="en-US" altLang="en-US" sz="2400">
                <a:solidFill>
                  <a:srgbClr val="000099"/>
                </a:solidFill>
              </a:rPr>
              <a:t> &gt;; </a:t>
            </a:r>
          </a:p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altLang="en-US" sz="2400">
                <a:solidFill>
                  <a:srgbClr val="000099"/>
                </a:solidFill>
              </a:rPr>
              <a:t>2. Khi thực hiện vòng lặp, </a:t>
            </a:r>
            <a:r>
              <a:rPr lang="en-US" altLang="en-US" sz="2400" i="1">
                <a:solidFill>
                  <a:srgbClr val="660066"/>
                </a:solidFill>
              </a:rPr>
              <a:t>điều kiện</a:t>
            </a:r>
            <a:r>
              <a:rPr lang="en-US" altLang="en-US" sz="2400" i="1">
                <a:solidFill>
                  <a:srgbClr val="000099"/>
                </a:solidFill>
              </a:rPr>
              <a:t> </a:t>
            </a:r>
            <a:r>
              <a:rPr lang="en-US" altLang="en-US" sz="2400">
                <a:solidFill>
                  <a:srgbClr val="000099"/>
                </a:solidFill>
              </a:rPr>
              <a:t>trong câu lệnh phải được thay đổi để sớm hay muộn giá trị của </a:t>
            </a:r>
            <a:r>
              <a:rPr lang="en-US" altLang="en-US" sz="2400" i="1">
                <a:solidFill>
                  <a:srgbClr val="660066"/>
                </a:solidFill>
              </a:rPr>
              <a:t>điều kiện</a:t>
            </a:r>
            <a:r>
              <a:rPr lang="en-US" altLang="en-US" sz="2400" i="1">
                <a:solidFill>
                  <a:srgbClr val="000099"/>
                </a:solidFill>
              </a:rPr>
              <a:t> </a:t>
            </a:r>
            <a:r>
              <a:rPr lang="en-US" altLang="en-US" sz="2400">
                <a:solidFill>
                  <a:srgbClr val="000099"/>
                </a:solidFill>
              </a:rPr>
              <a:t>được chuyển từ </a:t>
            </a:r>
            <a:r>
              <a:rPr lang="en-US" altLang="en-US" sz="2400" i="1">
                <a:solidFill>
                  <a:srgbClr val="660066"/>
                </a:solidFill>
              </a:rPr>
              <a:t>đúng</a:t>
            </a:r>
            <a:r>
              <a:rPr lang="en-US" altLang="en-US" sz="2400" i="1">
                <a:solidFill>
                  <a:srgbClr val="000099"/>
                </a:solidFill>
              </a:rPr>
              <a:t> </a:t>
            </a:r>
            <a:r>
              <a:rPr lang="en-US" altLang="en-US" sz="2400">
                <a:solidFill>
                  <a:srgbClr val="000099"/>
                </a:solidFill>
              </a:rPr>
              <a:t>sang </a:t>
            </a:r>
            <a:r>
              <a:rPr lang="en-US" altLang="en-US" sz="2400" i="1">
                <a:solidFill>
                  <a:srgbClr val="660066"/>
                </a:solidFill>
              </a:rPr>
              <a:t>sai, </a:t>
            </a:r>
            <a:r>
              <a:rPr lang="en-US" altLang="en-US" sz="2400">
                <a:solidFill>
                  <a:srgbClr val="0000CC"/>
                </a:solidFill>
              </a:rPr>
              <a:t>thì chương trình sẽ không “</a:t>
            </a:r>
            <a:r>
              <a:rPr lang="en-US" altLang="en-US" sz="2400">
                <a:solidFill>
                  <a:srgbClr val="660066"/>
                </a:solidFill>
              </a:rPr>
              <a:t>rơi</a:t>
            </a:r>
            <a:r>
              <a:rPr lang="en-US" altLang="en-US" sz="2400">
                <a:solidFill>
                  <a:srgbClr val="0000CC"/>
                </a:solidFill>
              </a:rPr>
              <a:t>” vào</a:t>
            </a:r>
            <a:r>
              <a:rPr lang="en-US" altLang="en-US" sz="2400" i="1">
                <a:solidFill>
                  <a:srgbClr val="0000CC"/>
                </a:solidFill>
              </a:rPr>
              <a:t> </a:t>
            </a:r>
            <a:r>
              <a:rPr lang="en-US" altLang="en-US" sz="2400">
                <a:solidFill>
                  <a:srgbClr val="660066"/>
                </a:solidFill>
              </a:rPr>
              <a:t>“vòng lặp vô tận”</a:t>
            </a:r>
          </a:p>
          <a:p>
            <a:pPr algn="ctr" eaLnBrk="0" fontAlgn="base" hangingPunct="0">
              <a:spcBef>
                <a:spcPct val="50000"/>
              </a:spcBef>
              <a:spcAft>
                <a:spcPct val="0"/>
              </a:spcAft>
            </a:pPr>
            <a:endParaRPr lang="en-US" altLang="en-US" sz="2400">
              <a:solidFill>
                <a:srgbClr val="000099"/>
              </a:solidFill>
            </a:endParaRPr>
          </a:p>
        </p:txBody>
      </p:sp>
      <p:sp>
        <p:nvSpPr>
          <p:cNvPr id="370692" name="Rectangle 4"/>
          <p:cNvSpPr>
            <a:spLocks noChangeArrowheads="1"/>
          </p:cNvSpPr>
          <p:nvPr/>
        </p:nvSpPr>
        <p:spPr bwMode="auto">
          <a:xfrm>
            <a:off x="468313" y="1628775"/>
            <a:ext cx="8424862" cy="3529013"/>
          </a:xfrm>
          <a:prstGeom prst="rect">
            <a:avLst/>
          </a:prstGeom>
          <a:noFill/>
          <a:ln w="28575">
            <a:solidFill>
              <a:srgbClr val="008000"/>
            </a:solidFill>
            <a:miter lim="800000"/>
            <a:headEnd/>
            <a:tailEnd/>
          </a:ln>
          <a:effectLst>
            <a:prstShdw prst="shdw17" dist="17961" dir="2700000">
              <a:srgbClr val="008000">
                <a:gamma/>
                <a:shade val="60000"/>
                <a:invGamma/>
              </a:srgb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7321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06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706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069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6" name="Text Box 4"/>
          <p:cNvSpPr txBox="1">
            <a:spLocks noChangeArrowheads="1"/>
          </p:cNvSpPr>
          <p:nvPr/>
        </p:nvSpPr>
        <p:spPr bwMode="auto">
          <a:xfrm>
            <a:off x="3505200" y="5948363"/>
            <a:ext cx="54864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altLang="en-US" sz="2800">
                <a:solidFill>
                  <a:srgbClr val="000000"/>
                </a:solidFill>
              </a:rPr>
              <a:t>Thực hiện tháng 01 năm 2009</a:t>
            </a:r>
          </a:p>
        </p:txBody>
      </p:sp>
      <p:pic>
        <p:nvPicPr>
          <p:cNvPr id="372739" name="Picture 5" descr="buom hoa dong"/>
          <p:cNvPicPr>
            <a:picLocks noGrp="1" noChangeAspect="1" noChangeArrowheads="1" noCrop="1"/>
          </p:cNvPicPr>
          <p:nvPr>
            <p:ph type="clipArt" sz="half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6200" y="2286000"/>
            <a:ext cx="3810000" cy="4238625"/>
          </a:xfrm>
        </p:spPr>
      </p:pic>
      <p:sp>
        <p:nvSpPr>
          <p:cNvPr id="49165" name="AutoShape 13"/>
          <p:cNvSpPr>
            <a:spLocks noChangeArrowheads="1"/>
          </p:cNvSpPr>
          <p:nvPr/>
        </p:nvSpPr>
        <p:spPr bwMode="auto">
          <a:xfrm>
            <a:off x="3441700" y="2343150"/>
            <a:ext cx="5702300" cy="2762250"/>
          </a:xfrm>
          <a:prstGeom prst="star32">
            <a:avLst>
              <a:gd name="adj" fmla="val 37500"/>
            </a:avLst>
          </a:prstGeom>
          <a:gradFill rotWithShape="1">
            <a:gsLst>
              <a:gs pos="0">
                <a:schemeClr val="bg1"/>
              </a:gs>
              <a:gs pos="100000">
                <a:srgbClr val="3399FF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49166" name="WordArt 14"/>
          <p:cNvSpPr>
            <a:spLocks noChangeArrowheads="1" noChangeShapeType="1" noTextEdit="1"/>
          </p:cNvSpPr>
          <p:nvPr/>
        </p:nvSpPr>
        <p:spPr bwMode="auto">
          <a:xfrm>
            <a:off x="1066800" y="304800"/>
            <a:ext cx="6858000" cy="1362075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12537"/>
              </a:avLst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kern="1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Bài học đã 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kern="1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KẾT THÚC</a:t>
            </a:r>
          </a:p>
        </p:txBody>
      </p:sp>
      <p:sp>
        <p:nvSpPr>
          <p:cNvPr id="49167" name="WordArt 15" descr="Narrow vertical"/>
          <p:cNvSpPr>
            <a:spLocks noChangeArrowheads="1" noChangeShapeType="1" noTextEdit="1"/>
          </p:cNvSpPr>
          <p:nvPr/>
        </p:nvSpPr>
        <p:spPr bwMode="auto">
          <a:xfrm>
            <a:off x="4343400" y="3028950"/>
            <a:ext cx="3505200" cy="1160463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24014"/>
              </a:avLst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pt-BR" sz="3600" kern="1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pattFill prst="dashHorz">
                  <a:fgClr>
                    <a:srgbClr val="808080"/>
                  </a:fgClr>
                  <a:bgClr>
                    <a:srgbClr val="FFFF00"/>
                  </a:bgClr>
                </a:patt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Thân ái chào các em</a:t>
            </a:r>
            <a:endParaRPr lang="en-US" sz="3600" kern="10">
              <a:ln w="12700">
                <a:solidFill>
                  <a:srgbClr val="000000"/>
                </a:solidFill>
                <a:round/>
                <a:headEnd/>
                <a:tailEnd/>
              </a:ln>
              <a:pattFill prst="dashHorz">
                <a:fgClr>
                  <a:srgbClr val="808080"/>
                </a:fgClr>
                <a:bgClr>
                  <a:srgbClr val="FFFF00"/>
                </a:bgClr>
              </a:pattFill>
              <a:effectLst>
                <a:outerShdw dist="45791" dir="2021404" algn="ctr" rotWithShape="0">
                  <a:srgbClr val="808080">
                    <a:alpha val="79999"/>
                  </a:srgbClr>
                </a:outerShdw>
              </a:effectLst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320359234"/>
      </p:ext>
    </p:extLst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49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49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5" dur="1000"/>
                                        <p:tgtEl>
                                          <p:spTgt spid="49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7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" dur="1000"/>
                                        <p:tgtEl>
                                          <p:spTgt spid="49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6" grpId="0"/>
      <p:bldP spid="49165" grpId="0" animBg="1"/>
      <p:bldP spid="49166" grpId="0" animBg="1"/>
      <p:bldP spid="4916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4066" name="Text Box 2"/>
          <p:cNvSpPr txBox="1">
            <a:spLocks noChangeArrowheads="1"/>
          </p:cNvSpPr>
          <p:nvPr/>
        </p:nvSpPr>
        <p:spPr bwMode="auto">
          <a:xfrm>
            <a:off x="11536363" y="5248275"/>
            <a:ext cx="184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344067" name="Rectangle 3"/>
          <p:cNvSpPr>
            <a:spLocks noChangeArrowheads="1"/>
          </p:cNvSpPr>
          <p:nvPr/>
        </p:nvSpPr>
        <p:spPr bwMode="auto">
          <a:xfrm>
            <a:off x="323850" y="4365625"/>
            <a:ext cx="1162050" cy="277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9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n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5000"/>
              <a:buFont typeface="Wingdings" panose="05000000000000000000" pitchFamily="2" charset="2"/>
              <a:buChar char="n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lnSpc>
                <a:spcPct val="50000"/>
              </a:lnSpc>
              <a:spcBef>
                <a:spcPct val="0"/>
              </a:spcBef>
              <a:spcAft>
                <a:spcPct val="0"/>
              </a:spcAft>
              <a:buClr>
                <a:srgbClr val="B2B2B2"/>
              </a:buClr>
              <a:buFont typeface="Wingdings" panose="05000000000000000000" pitchFamily="2" charset="2"/>
              <a:buNone/>
            </a:pPr>
            <a:r>
              <a:rPr lang="en-US" altLang="en-US" sz="1800" b="1">
                <a:solidFill>
                  <a:srgbClr val="FF3300"/>
                </a:solidFill>
              </a:rPr>
              <a:t>.....</a:t>
            </a:r>
            <a:r>
              <a:rPr lang="en-US" altLang="en-US" sz="1800" b="1">
                <a:solidFill>
                  <a:srgbClr val="000000"/>
                </a:solidFill>
              </a:rPr>
              <a:t>	</a:t>
            </a:r>
            <a:endParaRPr lang="en-US" altLang="en-US" sz="1800" b="1">
              <a:solidFill>
                <a:srgbClr val="3333FF"/>
              </a:solidFill>
            </a:endParaRPr>
          </a:p>
        </p:txBody>
      </p:sp>
      <p:sp>
        <p:nvSpPr>
          <p:cNvPr id="89091" name="AutoShape 3"/>
          <p:cNvSpPr>
            <a:spLocks noChangeArrowheads="1"/>
          </p:cNvSpPr>
          <p:nvPr/>
        </p:nvSpPr>
        <p:spPr bwMode="auto">
          <a:xfrm>
            <a:off x="368300" y="2349500"/>
            <a:ext cx="8235950" cy="1150938"/>
          </a:xfrm>
          <a:prstGeom prst="cloudCallout">
            <a:avLst>
              <a:gd name="adj1" fmla="val -31111"/>
              <a:gd name="adj2" fmla="val 165310"/>
            </a:avLst>
          </a:prstGeom>
          <a:gradFill rotWithShape="1">
            <a:gsLst>
              <a:gs pos="0">
                <a:schemeClr val="tx1"/>
              </a:gs>
              <a:gs pos="100000">
                <a:srgbClr val="FF33CC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2400" i="1">
                <a:solidFill>
                  <a:srgbClr val="0000CC"/>
                </a:solidFill>
              </a:rPr>
              <a:t>Hãy đọc ví dụ 1 _ sách giáo khoa _ trang 67</a:t>
            </a:r>
          </a:p>
        </p:txBody>
      </p:sp>
      <p:sp>
        <p:nvSpPr>
          <p:cNvPr id="297988" name="Text Box 4"/>
          <p:cNvSpPr txBox="1">
            <a:spLocks noChangeArrowheads="1"/>
          </p:cNvSpPr>
          <p:nvPr/>
        </p:nvSpPr>
        <p:spPr bwMode="auto">
          <a:xfrm>
            <a:off x="0" y="0"/>
            <a:ext cx="9036050" cy="461665"/>
          </a:xfrm>
          <a:prstGeom prst="rect">
            <a:avLst/>
          </a:prstGeom>
          <a:solidFill>
            <a:srgbClr val="FFFF99"/>
          </a:solidFill>
          <a:ln w="9525">
            <a:solidFill>
              <a:srgbClr val="8000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altLang="en-US" sz="2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1. CÁC </a:t>
            </a:r>
            <a:r>
              <a:rPr lang="en-US" altLang="en-US" sz="2400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HOẠT ĐỘNG LẶP VỚI SỐ LẦN CHƯA BIẾT TRƯỚC</a:t>
            </a:r>
          </a:p>
        </p:txBody>
      </p:sp>
      <p:pic>
        <p:nvPicPr>
          <p:cNvPr id="344070" name="Picture 6" descr="j023213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4430713"/>
            <a:ext cx="2068513" cy="2122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87884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4406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4406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4406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90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90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4067" grpId="0"/>
      <p:bldP spid="8909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6114" name="Text Box 2"/>
          <p:cNvSpPr txBox="1">
            <a:spLocks noChangeArrowheads="1"/>
          </p:cNvSpPr>
          <p:nvPr/>
        </p:nvSpPr>
        <p:spPr bwMode="auto">
          <a:xfrm>
            <a:off x="11536363" y="5248275"/>
            <a:ext cx="184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89091" name="AutoShape 3"/>
          <p:cNvSpPr>
            <a:spLocks noChangeArrowheads="1"/>
          </p:cNvSpPr>
          <p:nvPr/>
        </p:nvSpPr>
        <p:spPr bwMode="auto">
          <a:xfrm>
            <a:off x="468313" y="1844675"/>
            <a:ext cx="8235950" cy="2160588"/>
          </a:xfrm>
          <a:prstGeom prst="cloudCallout">
            <a:avLst>
              <a:gd name="adj1" fmla="val -32324"/>
              <a:gd name="adj2" fmla="val 128032"/>
            </a:avLst>
          </a:prstGeom>
          <a:gradFill rotWithShape="1">
            <a:gsLst>
              <a:gs pos="0">
                <a:schemeClr val="tx1"/>
              </a:gs>
              <a:gs pos="100000">
                <a:srgbClr val="FF33CC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i="1">
                <a:solidFill>
                  <a:srgbClr val="0000CC"/>
                </a:solidFill>
              </a:rPr>
              <a:t>Nếu cộng lần lượt n số tự nhiên đầu tiên (n= 1, 2, 3,…), ta sẽ được các kết quả T</a:t>
            </a:r>
            <a:r>
              <a:rPr lang="en-US" altLang="en-US" i="1" baseline="-25000">
                <a:solidFill>
                  <a:srgbClr val="0000CC"/>
                </a:solidFill>
              </a:rPr>
              <a:t>1</a:t>
            </a:r>
            <a:r>
              <a:rPr lang="en-US" altLang="en-US" i="1">
                <a:solidFill>
                  <a:srgbClr val="0000CC"/>
                </a:solidFill>
              </a:rPr>
              <a:t>=1, T</a:t>
            </a:r>
            <a:r>
              <a:rPr lang="en-US" altLang="en-US" i="1" baseline="-25000">
                <a:solidFill>
                  <a:srgbClr val="0000CC"/>
                </a:solidFill>
              </a:rPr>
              <a:t>2</a:t>
            </a:r>
            <a:r>
              <a:rPr lang="en-US" altLang="en-US" i="1">
                <a:solidFill>
                  <a:srgbClr val="0000CC"/>
                </a:solidFill>
              </a:rPr>
              <a:t>=1 + 2, T</a:t>
            </a:r>
            <a:r>
              <a:rPr lang="en-US" altLang="en-US" i="1" baseline="-25000">
                <a:solidFill>
                  <a:srgbClr val="0000CC"/>
                </a:solidFill>
              </a:rPr>
              <a:t>3</a:t>
            </a:r>
            <a:r>
              <a:rPr lang="en-US" altLang="en-US" i="1">
                <a:solidFill>
                  <a:srgbClr val="0000CC"/>
                </a:solidFill>
              </a:rPr>
              <a:t>=1 + 2 + 3, … tăng dần.</a:t>
            </a:r>
          </a:p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i="1">
                <a:solidFill>
                  <a:srgbClr val="0000CC"/>
                </a:solidFill>
              </a:rPr>
              <a:t>Cần cộng bao nhiêu số tự nhiên đầu tiên để ta nhận được tổng T</a:t>
            </a:r>
            <a:r>
              <a:rPr lang="en-US" altLang="en-US" i="1" baseline="-25000">
                <a:solidFill>
                  <a:srgbClr val="0000CC"/>
                </a:solidFill>
              </a:rPr>
              <a:t>n </a:t>
            </a:r>
            <a:r>
              <a:rPr lang="en-US" altLang="en-US" i="1">
                <a:solidFill>
                  <a:srgbClr val="0000CC"/>
                </a:solidFill>
              </a:rPr>
              <a:t>nhỏ nhất lớn hơn 1000?</a:t>
            </a:r>
            <a:endParaRPr lang="en-US" altLang="en-US" i="1" baseline="-25000">
              <a:solidFill>
                <a:srgbClr val="0000CC"/>
              </a:solidFill>
            </a:endParaRPr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0" y="0"/>
            <a:ext cx="9036050" cy="461665"/>
          </a:xfrm>
          <a:prstGeom prst="rect">
            <a:avLst/>
          </a:prstGeom>
          <a:solidFill>
            <a:srgbClr val="FFFF99"/>
          </a:solidFill>
          <a:ln w="9525">
            <a:solidFill>
              <a:srgbClr val="8000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altLang="en-US" sz="2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1. CÁC </a:t>
            </a:r>
            <a:r>
              <a:rPr lang="en-US" altLang="en-US" sz="2400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HOẠT ĐỘNG LẶP VỚI SỐ LẦN CHƯA BIẾT TRƯỚC</a:t>
            </a:r>
          </a:p>
        </p:txBody>
      </p:sp>
    </p:spTree>
    <p:extLst>
      <p:ext uri="{BB962C8B-B14F-4D97-AF65-F5344CB8AC3E}">
        <p14:creationId xmlns:p14="http://schemas.microsoft.com/office/powerpoint/2010/main" val="2104423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90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90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09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988" name="Text Box 4"/>
          <p:cNvSpPr txBox="1">
            <a:spLocks noChangeArrowheads="1"/>
          </p:cNvSpPr>
          <p:nvPr/>
        </p:nvSpPr>
        <p:spPr bwMode="auto">
          <a:xfrm>
            <a:off x="71438" y="1125538"/>
            <a:ext cx="2484437" cy="366712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8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altLang="en-US" b="1">
                <a:solidFill>
                  <a:srgbClr val="000066"/>
                </a:solidFill>
              </a:rPr>
              <a:t>THUẬT TOÁN</a:t>
            </a:r>
          </a:p>
        </p:txBody>
      </p:sp>
      <p:sp>
        <p:nvSpPr>
          <p:cNvPr id="89091" name="AutoShape 3"/>
          <p:cNvSpPr>
            <a:spLocks noChangeArrowheads="1"/>
          </p:cNvSpPr>
          <p:nvPr/>
        </p:nvSpPr>
        <p:spPr bwMode="auto">
          <a:xfrm>
            <a:off x="179388" y="4365625"/>
            <a:ext cx="6048375" cy="719138"/>
          </a:xfrm>
          <a:prstGeom prst="cloudCallout">
            <a:avLst>
              <a:gd name="adj1" fmla="val -54514"/>
              <a:gd name="adj2" fmla="val 416889"/>
            </a:avLst>
          </a:prstGeom>
          <a:gradFill rotWithShape="1">
            <a:gsLst>
              <a:gs pos="0">
                <a:schemeClr val="tx1"/>
              </a:gs>
              <a:gs pos="100000">
                <a:srgbClr val="FF33CC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2000" i="1">
                <a:solidFill>
                  <a:srgbClr val="0000CC"/>
                </a:solidFill>
              </a:rPr>
              <a:t>Nhận xét thuật toán.</a:t>
            </a:r>
            <a:endParaRPr lang="en-US" altLang="en-US" sz="2000" baseline="30000">
              <a:solidFill>
                <a:srgbClr val="0000CC"/>
              </a:solidFill>
            </a:endParaRPr>
          </a:p>
        </p:txBody>
      </p:sp>
      <p:sp>
        <p:nvSpPr>
          <p:cNvPr id="348164" name="Rectangle 4"/>
          <p:cNvSpPr>
            <a:spLocks noChangeArrowheads="1"/>
          </p:cNvSpPr>
          <p:nvPr/>
        </p:nvSpPr>
        <p:spPr bwMode="auto">
          <a:xfrm>
            <a:off x="1182688" y="3519488"/>
            <a:ext cx="76327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2000">
                <a:solidFill>
                  <a:srgbClr val="660066"/>
                </a:solidFill>
              </a:rPr>
              <a:t>* Bước 4: In kết quả: S và n là số tự nhiên nhỏ nhất sao cho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2000">
                <a:solidFill>
                  <a:srgbClr val="660066"/>
                </a:solidFill>
              </a:rPr>
              <a:t>               S &gt; 1000. kết thúc thuật toán</a:t>
            </a:r>
          </a:p>
        </p:txBody>
      </p:sp>
      <p:sp>
        <p:nvSpPr>
          <p:cNvPr id="348165" name="Rectangle 5"/>
          <p:cNvSpPr>
            <a:spLocks noChangeArrowheads="1"/>
          </p:cNvSpPr>
          <p:nvPr/>
        </p:nvSpPr>
        <p:spPr bwMode="auto">
          <a:xfrm>
            <a:off x="1182688" y="1681163"/>
            <a:ext cx="512127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2000">
                <a:solidFill>
                  <a:srgbClr val="660066"/>
                </a:solidFill>
              </a:rPr>
              <a:t>* Bước 1: S ← 0; n ← 0;    {Khởi tạo S và n}</a:t>
            </a:r>
          </a:p>
        </p:txBody>
      </p:sp>
      <p:sp>
        <p:nvSpPr>
          <p:cNvPr id="348166" name="Rectangle 6"/>
          <p:cNvSpPr>
            <a:spLocks noChangeArrowheads="1"/>
          </p:cNvSpPr>
          <p:nvPr/>
        </p:nvSpPr>
        <p:spPr bwMode="auto">
          <a:xfrm>
            <a:off x="1182688" y="2257425"/>
            <a:ext cx="7637462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2000">
                <a:solidFill>
                  <a:srgbClr val="660066"/>
                </a:solidFill>
              </a:rPr>
              <a:t>* Bước 2: Nếu S </a:t>
            </a:r>
            <a:r>
              <a:rPr lang="en-US" altLang="en-US" sz="2000">
                <a:solidFill>
                  <a:srgbClr val="660066"/>
                </a:solidFill>
                <a:cs typeface="Arial" panose="020B0604020202020204" pitchFamily="34" charset="0"/>
              </a:rPr>
              <a:t>≤</a:t>
            </a:r>
            <a:r>
              <a:rPr lang="en-US" altLang="en-US" sz="2000">
                <a:solidFill>
                  <a:srgbClr val="660066"/>
                </a:solidFill>
              </a:rPr>
              <a:t> 1000, </a:t>
            </a:r>
            <a:r>
              <a:rPr lang="en-US" altLang="en-US">
                <a:solidFill>
                  <a:srgbClr val="660066"/>
                </a:solidFill>
              </a:rPr>
              <a:t>n ← n + 1;</a:t>
            </a:r>
            <a:r>
              <a:rPr lang="en-US" altLang="en-US" sz="2000">
                <a:solidFill>
                  <a:srgbClr val="660066"/>
                </a:solidFill>
              </a:rPr>
              <a:t> ngược lại, chuyển đến bước 4;</a:t>
            </a:r>
          </a:p>
        </p:txBody>
      </p:sp>
      <p:sp>
        <p:nvSpPr>
          <p:cNvPr id="348167" name="Rectangle 7"/>
          <p:cNvSpPr>
            <a:spLocks noChangeArrowheads="1"/>
          </p:cNvSpPr>
          <p:nvPr/>
        </p:nvSpPr>
        <p:spPr bwMode="auto">
          <a:xfrm>
            <a:off x="1182688" y="2905125"/>
            <a:ext cx="4738687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2000">
                <a:solidFill>
                  <a:srgbClr val="660066"/>
                </a:solidFill>
              </a:rPr>
              <a:t>* Bước 3: S ← S + n và quay lại bước 2;</a:t>
            </a:r>
          </a:p>
        </p:txBody>
      </p:sp>
      <p:sp>
        <p:nvSpPr>
          <p:cNvPr id="348168" name="Rectangle 8"/>
          <p:cNvSpPr>
            <a:spLocks noChangeArrowheads="1"/>
          </p:cNvSpPr>
          <p:nvPr/>
        </p:nvSpPr>
        <p:spPr bwMode="auto">
          <a:xfrm>
            <a:off x="2482850" y="5373688"/>
            <a:ext cx="5545138" cy="1006475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2000">
                <a:solidFill>
                  <a:srgbClr val="0000CC"/>
                </a:solidFill>
              </a:rPr>
              <a:t>Từ bước 2 đến bước 3 được lặp lại nhiều lần nếu điều kiện S </a:t>
            </a:r>
            <a:r>
              <a:rPr lang="en-US" altLang="en-US" sz="2000">
                <a:solidFill>
                  <a:srgbClr val="0000CC"/>
                </a:solidFill>
                <a:cs typeface="Arial" panose="020B0604020202020204" pitchFamily="34" charset="0"/>
              </a:rPr>
              <a:t>≤ 1000</a:t>
            </a:r>
            <a:r>
              <a:rPr lang="en-US" altLang="en-US" sz="2000">
                <a:solidFill>
                  <a:srgbClr val="0000CC"/>
                </a:solidFill>
              </a:rPr>
              <a:t>  chưa được thoả mãn và chỉ dừng khi điều kiện đó sai.</a:t>
            </a:r>
          </a:p>
        </p:txBody>
      </p:sp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0" y="0"/>
            <a:ext cx="9036050" cy="461665"/>
          </a:xfrm>
          <a:prstGeom prst="rect">
            <a:avLst/>
          </a:prstGeom>
          <a:solidFill>
            <a:srgbClr val="FFFF99"/>
          </a:solidFill>
          <a:ln w="9525">
            <a:solidFill>
              <a:srgbClr val="8000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altLang="en-US" sz="2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1. CÁC </a:t>
            </a:r>
            <a:r>
              <a:rPr lang="en-US" altLang="en-US" sz="2400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HOẠT ĐỘNG LẶP VỚI SỐ LẦN CHƯA BIẾT TRƯỚC</a:t>
            </a:r>
          </a:p>
        </p:txBody>
      </p:sp>
    </p:spTree>
    <p:extLst>
      <p:ext uri="{BB962C8B-B14F-4D97-AF65-F5344CB8AC3E}">
        <p14:creationId xmlns:p14="http://schemas.microsoft.com/office/powerpoint/2010/main" val="3371100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48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48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48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48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90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90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48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091" grpId="0" animBg="1"/>
      <p:bldP spid="348164" grpId="0"/>
      <p:bldP spid="348165" grpId="0"/>
      <p:bldP spid="348166" grpId="0"/>
      <p:bldP spid="348167" grpId="0"/>
      <p:bldP spid="34816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988" name="Text Box 4"/>
          <p:cNvSpPr txBox="1">
            <a:spLocks noChangeArrowheads="1"/>
          </p:cNvSpPr>
          <p:nvPr/>
        </p:nvSpPr>
        <p:spPr bwMode="auto">
          <a:xfrm>
            <a:off x="0" y="0"/>
            <a:ext cx="9036050" cy="588962"/>
          </a:xfrm>
          <a:prstGeom prst="rect">
            <a:avLst/>
          </a:prstGeom>
          <a:solidFill>
            <a:srgbClr val="FFFF99"/>
          </a:solidFill>
          <a:ln w="9525">
            <a:solidFill>
              <a:srgbClr val="8000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altLang="en-US" sz="3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2. CÂU </a:t>
            </a:r>
            <a:r>
              <a:rPr lang="en-US" altLang="en-US" sz="3200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LỆNH WHILE - DO</a:t>
            </a:r>
          </a:p>
        </p:txBody>
      </p:sp>
      <p:sp>
        <p:nvSpPr>
          <p:cNvPr id="89091" name="AutoShape 3"/>
          <p:cNvSpPr>
            <a:spLocks noChangeArrowheads="1"/>
          </p:cNvSpPr>
          <p:nvPr/>
        </p:nvSpPr>
        <p:spPr bwMode="auto">
          <a:xfrm>
            <a:off x="250825" y="1579563"/>
            <a:ext cx="7443788" cy="792162"/>
          </a:xfrm>
          <a:prstGeom prst="cloudCallout">
            <a:avLst>
              <a:gd name="adj1" fmla="val -52088"/>
              <a:gd name="adj2" fmla="val 328356"/>
            </a:avLst>
          </a:prstGeom>
          <a:gradFill rotWithShape="1">
            <a:gsLst>
              <a:gs pos="0">
                <a:schemeClr val="tx1"/>
              </a:gs>
              <a:gs pos="100000">
                <a:srgbClr val="FF33CC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i="1">
                <a:solidFill>
                  <a:srgbClr val="0000CC"/>
                </a:solidFill>
              </a:rPr>
              <a:t>Hãy nêu cấu trúc lặp với câu lệnh while - do?</a:t>
            </a:r>
          </a:p>
        </p:txBody>
      </p:sp>
      <p:sp>
        <p:nvSpPr>
          <p:cNvPr id="350212" name="Text Box 4"/>
          <p:cNvSpPr txBox="1">
            <a:spLocks noChangeArrowheads="1"/>
          </p:cNvSpPr>
          <p:nvPr/>
        </p:nvSpPr>
        <p:spPr bwMode="auto">
          <a:xfrm>
            <a:off x="11536363" y="5248275"/>
            <a:ext cx="184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350213" name="Text Box 5"/>
          <p:cNvSpPr txBox="1">
            <a:spLocks noChangeArrowheads="1"/>
          </p:cNvSpPr>
          <p:nvPr/>
        </p:nvSpPr>
        <p:spPr bwMode="auto">
          <a:xfrm>
            <a:off x="3132138" y="3687763"/>
            <a:ext cx="5197475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i="1">
                <a:solidFill>
                  <a:srgbClr val="A50021"/>
                </a:solidFill>
              </a:rPr>
              <a:t>Điều kiện: biểu thức quan hệ hoặc biểu thức logic</a:t>
            </a:r>
            <a:endParaRPr lang="en-US" altLang="en-US">
              <a:solidFill>
                <a:srgbClr val="A50021"/>
              </a:solidFill>
            </a:endParaRPr>
          </a:p>
        </p:txBody>
      </p:sp>
      <p:sp>
        <p:nvSpPr>
          <p:cNvPr id="350214" name="Text Box 6"/>
          <p:cNvSpPr txBox="1">
            <a:spLocks noChangeArrowheads="1"/>
          </p:cNvSpPr>
          <p:nvPr/>
        </p:nvSpPr>
        <p:spPr bwMode="auto">
          <a:xfrm>
            <a:off x="3132138" y="4076700"/>
            <a:ext cx="41084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i="1">
                <a:solidFill>
                  <a:srgbClr val="A50021"/>
                </a:solidFill>
              </a:rPr>
              <a:t>Câu lệnh: là môt câu lệnh trong Pascal</a:t>
            </a:r>
            <a:endParaRPr lang="en-US" altLang="en-US">
              <a:solidFill>
                <a:srgbClr val="A50021"/>
              </a:solidFill>
            </a:endParaRPr>
          </a:p>
        </p:txBody>
      </p:sp>
      <p:sp>
        <p:nvSpPr>
          <p:cNvPr id="350215" name="Text Box 7"/>
          <p:cNvSpPr txBox="1">
            <a:spLocks noChangeArrowheads="1"/>
          </p:cNvSpPr>
          <p:nvPr/>
        </p:nvSpPr>
        <p:spPr bwMode="auto">
          <a:xfrm>
            <a:off x="1763713" y="2874963"/>
            <a:ext cx="7129462" cy="519112"/>
          </a:xfrm>
          <a:prstGeom prst="rect">
            <a:avLst/>
          </a:prstGeom>
          <a:gradFill rotWithShape="1">
            <a:gsLst>
              <a:gs pos="0">
                <a:srgbClr val="FFFF99">
                  <a:gamma/>
                  <a:shade val="46275"/>
                  <a:invGamma/>
                </a:srgbClr>
              </a:gs>
              <a:gs pos="50000">
                <a:srgbClr val="FFFF99"/>
              </a:gs>
              <a:gs pos="100000">
                <a:srgbClr val="FFFF99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ffectLst>
            <a:prstShdw prst="shdw17" dist="17961" dir="2700000">
              <a:srgbClr val="FFFF99">
                <a:gamma/>
                <a:shade val="60000"/>
                <a:invGamma/>
              </a:srgbClr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altLang="en-US" sz="2800">
                <a:solidFill>
                  <a:srgbClr val="660066"/>
                </a:solidFill>
              </a:rPr>
              <a:t>While &lt;</a:t>
            </a:r>
            <a:r>
              <a:rPr lang="en-US" altLang="en-US" sz="2800" i="1">
                <a:solidFill>
                  <a:srgbClr val="006600"/>
                </a:solidFill>
              </a:rPr>
              <a:t>điều kiện</a:t>
            </a:r>
            <a:r>
              <a:rPr lang="en-US" altLang="en-US" sz="2800">
                <a:solidFill>
                  <a:srgbClr val="660066"/>
                </a:solidFill>
              </a:rPr>
              <a:t>&gt; do &lt;</a:t>
            </a:r>
            <a:r>
              <a:rPr lang="en-US" altLang="en-US" sz="2800" i="1">
                <a:solidFill>
                  <a:srgbClr val="006600"/>
                </a:solidFill>
              </a:rPr>
              <a:t>câu lệnh </a:t>
            </a:r>
            <a:r>
              <a:rPr lang="en-US" altLang="en-US" sz="2800">
                <a:solidFill>
                  <a:srgbClr val="660066"/>
                </a:solidFill>
              </a:rPr>
              <a:t>&gt;;</a:t>
            </a:r>
          </a:p>
        </p:txBody>
      </p:sp>
    </p:spTree>
    <p:extLst>
      <p:ext uri="{BB962C8B-B14F-4D97-AF65-F5344CB8AC3E}">
        <p14:creationId xmlns:p14="http://schemas.microsoft.com/office/powerpoint/2010/main" val="2656169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90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90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0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502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502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0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50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0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50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091" grpId="0" animBg="1"/>
      <p:bldP spid="350213" grpId="0"/>
      <p:bldP spid="350214" grpId="0"/>
      <p:bldP spid="3502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1" name="AutoShape 3"/>
          <p:cNvSpPr>
            <a:spLocks noChangeArrowheads="1"/>
          </p:cNvSpPr>
          <p:nvPr/>
        </p:nvSpPr>
        <p:spPr bwMode="auto">
          <a:xfrm>
            <a:off x="323850" y="2349500"/>
            <a:ext cx="2592388" cy="1873250"/>
          </a:xfrm>
          <a:prstGeom prst="cloudCallout">
            <a:avLst>
              <a:gd name="adj1" fmla="val -59736"/>
              <a:gd name="adj2" fmla="val 123560"/>
            </a:avLst>
          </a:prstGeom>
          <a:gradFill rotWithShape="1">
            <a:gsLst>
              <a:gs pos="0">
                <a:schemeClr val="tx1"/>
              </a:gs>
              <a:gs pos="100000">
                <a:srgbClr val="FF33CC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i="1">
                <a:solidFill>
                  <a:srgbClr val="0000CC"/>
                </a:solidFill>
              </a:rPr>
              <a:t>Quan sát sơ đồ khối, hãy cho biết sự thực hiện của máy?</a:t>
            </a:r>
          </a:p>
        </p:txBody>
      </p:sp>
      <p:sp>
        <p:nvSpPr>
          <p:cNvPr id="352259" name="Text Box 3"/>
          <p:cNvSpPr txBox="1">
            <a:spLocks noChangeArrowheads="1"/>
          </p:cNvSpPr>
          <p:nvPr/>
        </p:nvSpPr>
        <p:spPr bwMode="auto">
          <a:xfrm>
            <a:off x="969963" y="4652963"/>
            <a:ext cx="4897437" cy="1190625"/>
          </a:xfrm>
          <a:prstGeom prst="rect">
            <a:avLst/>
          </a:prstGeom>
          <a:solidFill>
            <a:srgbClr val="CC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US" altLang="en-US">
                <a:solidFill>
                  <a:srgbClr val="660033"/>
                </a:solidFill>
              </a:rPr>
              <a:t> Bước 1: tính giá trị của &lt;điều kiện&gt;.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US" altLang="en-US">
                <a:solidFill>
                  <a:srgbClr val="660033"/>
                </a:solidFill>
              </a:rPr>
              <a:t> Bước 2: Nếu &lt;điều kiện&gt; có giá trị đúng thì:</a:t>
            </a:r>
          </a:p>
          <a:p>
            <a:pPr lvl="1" fontAlgn="base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US" altLang="en-US">
                <a:solidFill>
                  <a:srgbClr val="660033"/>
                </a:solidFill>
              </a:rPr>
              <a:t> thực hiện lệnh cần lặp.</a:t>
            </a:r>
          </a:p>
          <a:p>
            <a:pPr lvl="1" fontAlgn="base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US" altLang="en-US">
                <a:solidFill>
                  <a:srgbClr val="660033"/>
                </a:solidFill>
              </a:rPr>
              <a:t> quay lại bước 1.</a:t>
            </a:r>
          </a:p>
        </p:txBody>
      </p:sp>
      <p:grpSp>
        <p:nvGrpSpPr>
          <p:cNvPr id="352260" name="Group 4"/>
          <p:cNvGrpSpPr>
            <a:grpSpLocks/>
          </p:cNvGrpSpPr>
          <p:nvPr/>
        </p:nvGrpSpPr>
        <p:grpSpPr bwMode="auto">
          <a:xfrm>
            <a:off x="3635375" y="635001"/>
            <a:ext cx="5400675" cy="3725863"/>
            <a:chOff x="2290" y="400"/>
            <a:chExt cx="3402" cy="2347"/>
          </a:xfrm>
        </p:grpSpPr>
        <p:sp>
          <p:nvSpPr>
            <p:cNvPr id="352261" name="Text Box 5"/>
            <p:cNvSpPr txBox="1">
              <a:spLocks noChangeArrowheads="1"/>
            </p:cNvSpPr>
            <p:nvPr/>
          </p:nvSpPr>
          <p:spPr bwMode="auto">
            <a:xfrm>
              <a:off x="4243" y="400"/>
              <a:ext cx="983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dirty="0">
                  <a:solidFill>
                    <a:srgbClr val="660033"/>
                  </a:solidFill>
                </a:rPr>
                <a:t>SƠ ĐỒ KHỐI</a:t>
              </a:r>
            </a:p>
          </p:txBody>
        </p:sp>
        <p:sp>
          <p:nvSpPr>
            <p:cNvPr id="352262" name="Line 6"/>
            <p:cNvSpPr>
              <a:spLocks noChangeShapeType="1"/>
            </p:cNvSpPr>
            <p:nvPr/>
          </p:nvSpPr>
          <p:spPr bwMode="auto">
            <a:xfrm flipV="1">
              <a:off x="3996" y="436"/>
              <a:ext cx="0" cy="330"/>
            </a:xfrm>
            <a:prstGeom prst="line">
              <a:avLst/>
            </a:prstGeom>
            <a:noFill/>
            <a:ln w="38100">
              <a:solidFill>
                <a:srgbClr val="000080"/>
              </a:solidFill>
              <a:round/>
              <a:headEnd type="triangle" w="med" len="med"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352263" name="AutoShape 7"/>
            <p:cNvSpPr>
              <a:spLocks noChangeArrowheads="1"/>
            </p:cNvSpPr>
            <p:nvPr/>
          </p:nvSpPr>
          <p:spPr bwMode="auto">
            <a:xfrm>
              <a:off x="2995" y="766"/>
              <a:ext cx="2001" cy="639"/>
            </a:xfrm>
            <a:prstGeom prst="flowChartDecision">
              <a:avLst/>
            </a:prstGeom>
            <a:solidFill>
              <a:srgbClr val="CCFFCC"/>
            </a:solidFill>
            <a:ln w="22225">
              <a:solidFill>
                <a:srgbClr val="0033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>
                  <a:solidFill>
                    <a:srgbClr val="660033"/>
                  </a:solidFill>
                </a:rPr>
                <a:t>Điều kiện</a:t>
              </a:r>
            </a:p>
          </p:txBody>
        </p:sp>
        <p:sp>
          <p:nvSpPr>
            <p:cNvPr id="352264" name="Rectangle 8"/>
            <p:cNvSpPr>
              <a:spLocks noChangeArrowheads="1"/>
            </p:cNvSpPr>
            <p:nvPr/>
          </p:nvSpPr>
          <p:spPr bwMode="auto">
            <a:xfrm flipH="1">
              <a:off x="3039" y="1777"/>
              <a:ext cx="1915" cy="288"/>
            </a:xfrm>
            <a:prstGeom prst="rect">
              <a:avLst/>
            </a:prstGeom>
            <a:solidFill>
              <a:srgbClr val="CCFFCC"/>
            </a:solidFill>
            <a:ln w="22225">
              <a:solidFill>
                <a:srgbClr val="0033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>
                  <a:solidFill>
                    <a:srgbClr val="660033"/>
                  </a:solidFill>
                </a:rPr>
                <a:t>Câu lệnh</a:t>
              </a:r>
            </a:p>
          </p:txBody>
        </p:sp>
        <p:sp>
          <p:nvSpPr>
            <p:cNvPr id="352265" name="Line 9"/>
            <p:cNvSpPr>
              <a:spLocks noChangeShapeType="1"/>
            </p:cNvSpPr>
            <p:nvPr/>
          </p:nvSpPr>
          <p:spPr bwMode="auto">
            <a:xfrm>
              <a:off x="4996" y="1090"/>
              <a:ext cx="696" cy="0"/>
            </a:xfrm>
            <a:prstGeom prst="line">
              <a:avLst/>
            </a:prstGeom>
            <a:noFill/>
            <a:ln w="38100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352266" name="Line 10"/>
            <p:cNvSpPr>
              <a:spLocks noChangeShapeType="1"/>
            </p:cNvSpPr>
            <p:nvPr/>
          </p:nvSpPr>
          <p:spPr bwMode="auto">
            <a:xfrm rot="5400000">
              <a:off x="1867" y="1519"/>
              <a:ext cx="846" cy="0"/>
            </a:xfrm>
            <a:prstGeom prst="line">
              <a:avLst/>
            </a:prstGeom>
            <a:noFill/>
            <a:ln w="38100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352267" name="Line 11"/>
            <p:cNvSpPr>
              <a:spLocks noChangeShapeType="1"/>
            </p:cNvSpPr>
            <p:nvPr/>
          </p:nvSpPr>
          <p:spPr bwMode="auto">
            <a:xfrm flipV="1">
              <a:off x="3996" y="1389"/>
              <a:ext cx="0" cy="392"/>
            </a:xfrm>
            <a:prstGeom prst="line">
              <a:avLst/>
            </a:prstGeom>
            <a:noFill/>
            <a:ln w="38100">
              <a:solidFill>
                <a:srgbClr val="000080"/>
              </a:solidFill>
              <a:round/>
              <a:headEnd type="triangle" w="med" len="med"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352268" name="Text Box 12"/>
            <p:cNvSpPr txBox="1">
              <a:spLocks noChangeArrowheads="1"/>
            </p:cNvSpPr>
            <p:nvPr/>
          </p:nvSpPr>
          <p:spPr bwMode="auto">
            <a:xfrm>
              <a:off x="4062" y="1467"/>
              <a:ext cx="460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>
                  <a:solidFill>
                    <a:srgbClr val="660033"/>
                  </a:solidFill>
                </a:rPr>
                <a:t>Đúng</a:t>
              </a:r>
            </a:p>
          </p:txBody>
        </p:sp>
        <p:sp>
          <p:nvSpPr>
            <p:cNvPr id="352269" name="Text Box 13"/>
            <p:cNvSpPr txBox="1">
              <a:spLocks noChangeArrowheads="1"/>
            </p:cNvSpPr>
            <p:nvPr/>
          </p:nvSpPr>
          <p:spPr bwMode="auto">
            <a:xfrm>
              <a:off x="5064" y="803"/>
              <a:ext cx="324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>
                  <a:solidFill>
                    <a:srgbClr val="660033"/>
                  </a:solidFill>
                </a:rPr>
                <a:t>Sai</a:t>
              </a:r>
            </a:p>
          </p:txBody>
        </p:sp>
        <p:sp>
          <p:nvSpPr>
            <p:cNvPr id="352270" name="Line 14"/>
            <p:cNvSpPr>
              <a:spLocks noChangeShapeType="1"/>
            </p:cNvSpPr>
            <p:nvPr/>
          </p:nvSpPr>
          <p:spPr bwMode="auto">
            <a:xfrm>
              <a:off x="2300" y="1090"/>
              <a:ext cx="695" cy="0"/>
            </a:xfrm>
            <a:prstGeom prst="line">
              <a:avLst/>
            </a:prstGeom>
            <a:noFill/>
            <a:ln w="38100">
              <a:solidFill>
                <a:srgbClr val="00008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352271" name="Line 15"/>
            <p:cNvSpPr>
              <a:spLocks noChangeShapeType="1"/>
            </p:cNvSpPr>
            <p:nvPr/>
          </p:nvSpPr>
          <p:spPr bwMode="auto">
            <a:xfrm flipV="1">
              <a:off x="3932" y="2355"/>
              <a:ext cx="0" cy="392"/>
            </a:xfrm>
            <a:prstGeom prst="line">
              <a:avLst/>
            </a:prstGeom>
            <a:noFill/>
            <a:ln w="38100">
              <a:solidFill>
                <a:srgbClr val="000080"/>
              </a:solidFill>
              <a:round/>
              <a:headEnd type="triangle" w="med" len="med"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352272" name="Line 16"/>
            <p:cNvSpPr>
              <a:spLocks noChangeShapeType="1"/>
            </p:cNvSpPr>
            <p:nvPr/>
          </p:nvSpPr>
          <p:spPr bwMode="auto">
            <a:xfrm>
              <a:off x="2300" y="1942"/>
              <a:ext cx="739" cy="0"/>
            </a:xfrm>
            <a:prstGeom prst="line">
              <a:avLst/>
            </a:prstGeom>
            <a:noFill/>
            <a:ln w="38100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352273" name="Line 17"/>
            <p:cNvSpPr>
              <a:spLocks noChangeShapeType="1"/>
            </p:cNvSpPr>
            <p:nvPr/>
          </p:nvSpPr>
          <p:spPr bwMode="auto">
            <a:xfrm>
              <a:off x="3932" y="2376"/>
              <a:ext cx="1741" cy="0"/>
            </a:xfrm>
            <a:prstGeom prst="line">
              <a:avLst/>
            </a:prstGeom>
            <a:noFill/>
            <a:ln w="38100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352274" name="Line 18"/>
            <p:cNvSpPr>
              <a:spLocks noChangeShapeType="1"/>
            </p:cNvSpPr>
            <p:nvPr/>
          </p:nvSpPr>
          <p:spPr bwMode="auto">
            <a:xfrm rot="5400000">
              <a:off x="5033" y="1736"/>
              <a:ext cx="1280" cy="0"/>
            </a:xfrm>
            <a:prstGeom prst="line">
              <a:avLst/>
            </a:prstGeom>
            <a:noFill/>
            <a:ln w="38100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</p:grpSp>
      <p:sp>
        <p:nvSpPr>
          <p:cNvPr id="352275" name="Rectangle 19"/>
          <p:cNvSpPr>
            <a:spLocks noChangeArrowheads="1"/>
          </p:cNvSpPr>
          <p:nvPr/>
        </p:nvSpPr>
        <p:spPr bwMode="auto">
          <a:xfrm>
            <a:off x="201613" y="6216650"/>
            <a:ext cx="8763000" cy="381000"/>
          </a:xfrm>
          <a:prstGeom prst="rect">
            <a:avLst/>
          </a:prstGeom>
          <a:solidFill>
            <a:srgbClr val="99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1257300" indent="-1257300">
              <a:spcBef>
                <a:spcPct val="20000"/>
              </a:spcBef>
              <a:buClr>
                <a:schemeClr val="folHlink"/>
              </a:buClr>
              <a:buSzPct val="9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16573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n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2000250" indent="-228600">
              <a:spcBef>
                <a:spcPct val="20000"/>
              </a:spcBef>
              <a:buClr>
                <a:schemeClr val="folHlink"/>
              </a:buClr>
              <a:buSzPct val="55000"/>
              <a:buFont typeface="Wingdings" panose="05000000000000000000" pitchFamily="2" charset="2"/>
              <a:buChar char="n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2343150" indent="-22860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686050" indent="-22860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314325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60045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405765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51485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>
                <a:srgbClr val="B2B2B2"/>
              </a:buClr>
              <a:buFont typeface="Wingdings" panose="05000000000000000000" pitchFamily="2" charset="2"/>
              <a:buNone/>
            </a:pPr>
            <a:r>
              <a:rPr lang="en-US" altLang="en-US" sz="2600" i="1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Chừng nào điều kiện còn đúng thì câu lệnh còn thực hiện.</a:t>
            </a:r>
          </a:p>
        </p:txBody>
      </p:sp>
      <p:sp>
        <p:nvSpPr>
          <p:cNvPr id="20" name="Text Box 4"/>
          <p:cNvSpPr txBox="1">
            <a:spLocks noChangeArrowheads="1"/>
          </p:cNvSpPr>
          <p:nvPr/>
        </p:nvSpPr>
        <p:spPr bwMode="auto">
          <a:xfrm>
            <a:off x="0" y="0"/>
            <a:ext cx="9036050" cy="588962"/>
          </a:xfrm>
          <a:prstGeom prst="rect">
            <a:avLst/>
          </a:prstGeom>
          <a:solidFill>
            <a:srgbClr val="FFFF99"/>
          </a:solidFill>
          <a:ln w="9525">
            <a:solidFill>
              <a:srgbClr val="8000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altLang="en-US" sz="3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2. CÂU </a:t>
            </a:r>
            <a:r>
              <a:rPr lang="en-US" altLang="en-US" sz="3200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LỆNH WHILE - DO</a:t>
            </a:r>
          </a:p>
        </p:txBody>
      </p:sp>
    </p:spTree>
    <p:extLst>
      <p:ext uri="{BB962C8B-B14F-4D97-AF65-F5344CB8AC3E}">
        <p14:creationId xmlns:p14="http://schemas.microsoft.com/office/powerpoint/2010/main" val="618628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90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90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52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52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1" dur="500"/>
                                        <p:tgtEl>
                                          <p:spTgt spid="352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091" grpId="0" animBg="1"/>
      <p:bldP spid="352259" grpId="0" animBg="1"/>
      <p:bldP spid="35227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1" name="AutoShape 3"/>
          <p:cNvSpPr>
            <a:spLocks noChangeArrowheads="1"/>
          </p:cNvSpPr>
          <p:nvPr/>
        </p:nvSpPr>
        <p:spPr bwMode="auto">
          <a:xfrm>
            <a:off x="971550" y="1700213"/>
            <a:ext cx="6940550" cy="1657350"/>
          </a:xfrm>
          <a:prstGeom prst="cloudCallout">
            <a:avLst>
              <a:gd name="adj1" fmla="val -36574"/>
              <a:gd name="adj2" fmla="val 128065"/>
            </a:avLst>
          </a:prstGeom>
          <a:solidFill>
            <a:schemeClr val="bg1">
              <a:lumMod val="90000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i="1">
                <a:solidFill>
                  <a:srgbClr val="0000CC"/>
                </a:solidFill>
              </a:rPr>
              <a:t>Với giá trị nào của n thì 1/n &lt; 0.003?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i="1">
                <a:solidFill>
                  <a:srgbClr val="0000CC"/>
                </a:solidFill>
              </a:rPr>
              <a:t>Viết chương trình tính số n nhỏ nhất để 1/n nhỏ hơn một sai số cho trước.</a:t>
            </a:r>
          </a:p>
        </p:txBody>
      </p:sp>
      <p:pic>
        <p:nvPicPr>
          <p:cNvPr id="354307" name="Picture 3" descr="j023213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4430713"/>
            <a:ext cx="2068513" cy="2122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7988" name="Text Box 4"/>
          <p:cNvSpPr txBox="1">
            <a:spLocks noChangeArrowheads="1"/>
          </p:cNvSpPr>
          <p:nvPr/>
        </p:nvSpPr>
        <p:spPr bwMode="auto">
          <a:xfrm>
            <a:off x="34925" y="287338"/>
            <a:ext cx="9036050" cy="588962"/>
          </a:xfrm>
          <a:prstGeom prst="rect">
            <a:avLst/>
          </a:prstGeom>
          <a:solidFill>
            <a:srgbClr val="FFFF99"/>
          </a:solidFill>
          <a:ln w="9525">
            <a:solidFill>
              <a:srgbClr val="8000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altLang="en-US" sz="3200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VÍ DỤ 1</a:t>
            </a:r>
            <a:endParaRPr lang="en-US" altLang="en-US" sz="3200" dirty="0">
              <a:solidFill>
                <a:srgbClr val="000066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354309" name="Rectangle 5"/>
          <p:cNvSpPr>
            <a:spLocks noChangeArrowheads="1"/>
          </p:cNvSpPr>
          <p:nvPr/>
        </p:nvSpPr>
        <p:spPr bwMode="auto">
          <a:xfrm>
            <a:off x="2843213" y="4076700"/>
            <a:ext cx="5680075" cy="822325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2400" i="1">
                <a:solidFill>
                  <a:srgbClr val="660066"/>
                </a:solidFill>
              </a:rPr>
              <a:t>Nếu n (n&gt;0) càng lớn thì 1/n càng nhỏ, nhưng luôn luôn lớn hơn 0</a:t>
            </a:r>
          </a:p>
        </p:txBody>
      </p:sp>
    </p:spTree>
    <p:extLst>
      <p:ext uri="{BB962C8B-B14F-4D97-AF65-F5344CB8AC3E}">
        <p14:creationId xmlns:p14="http://schemas.microsoft.com/office/powerpoint/2010/main" val="3009608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90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90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543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091" grpId="0" animBg="1"/>
      <p:bldP spid="35430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354" name="Text Box 2"/>
          <p:cNvSpPr txBox="1">
            <a:spLocks noChangeArrowheads="1"/>
          </p:cNvSpPr>
          <p:nvPr/>
        </p:nvSpPr>
        <p:spPr bwMode="auto">
          <a:xfrm>
            <a:off x="11536363" y="5248275"/>
            <a:ext cx="184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en-US">
              <a:solidFill>
                <a:srgbClr val="000000"/>
              </a:solidFill>
            </a:endParaRPr>
          </a:p>
        </p:txBody>
      </p:sp>
      <p:pic>
        <p:nvPicPr>
          <p:cNvPr id="356355" name="Picture 3" descr="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1052513"/>
            <a:ext cx="8713787" cy="5472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56356" name="Rectangle 4"/>
          <p:cNvSpPr>
            <a:spLocks noChangeArrowheads="1"/>
          </p:cNvSpPr>
          <p:nvPr/>
        </p:nvSpPr>
        <p:spPr bwMode="auto">
          <a:xfrm>
            <a:off x="179388" y="333375"/>
            <a:ext cx="3313112" cy="396875"/>
          </a:xfrm>
          <a:prstGeom prst="rect">
            <a:avLst/>
          </a:prstGeom>
          <a:solidFill>
            <a:schemeClr val="bg1">
              <a:lumMod val="90000"/>
            </a:schemeClr>
          </a:solidFill>
          <a:ln>
            <a:noFill/>
          </a:ln>
          <a:effectLst/>
          <a:extLst/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2000">
                <a:solidFill>
                  <a:srgbClr val="660066"/>
                </a:solidFill>
              </a:rPr>
              <a:t>Quan sát chương trình</a:t>
            </a:r>
          </a:p>
        </p:txBody>
      </p:sp>
      <p:sp>
        <p:nvSpPr>
          <p:cNvPr id="356357" name="AutoShape 5"/>
          <p:cNvSpPr>
            <a:spLocks/>
          </p:cNvSpPr>
          <p:nvPr/>
        </p:nvSpPr>
        <p:spPr bwMode="auto">
          <a:xfrm>
            <a:off x="3563938" y="2997200"/>
            <a:ext cx="4824412" cy="928688"/>
          </a:xfrm>
          <a:prstGeom prst="accentBorderCallout2">
            <a:avLst>
              <a:gd name="adj1" fmla="val 12306"/>
              <a:gd name="adj2" fmla="val -1579"/>
              <a:gd name="adj3" fmla="val 12306"/>
              <a:gd name="adj4" fmla="val -20074"/>
              <a:gd name="adj5" fmla="val -5981"/>
              <a:gd name="adj6" fmla="val -30306"/>
            </a:avLst>
          </a:prstGeom>
          <a:solidFill>
            <a:srgbClr val="FFFF00"/>
          </a:solidFill>
          <a:ln w="9525">
            <a:solidFill>
              <a:schemeClr val="tx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b="1">
                <a:solidFill>
                  <a:srgbClr val="660066"/>
                </a:solidFill>
              </a:rPr>
              <a:t>* Lần lượt thay điều kiện </a:t>
            </a:r>
            <a:r>
              <a:rPr lang="en-US" altLang="en-US" b="1">
                <a:solidFill>
                  <a:srgbClr val="0000CC"/>
                </a:solidFill>
              </a:rPr>
              <a:t>sai_so</a:t>
            </a:r>
            <a:r>
              <a:rPr lang="en-US" altLang="en-US" b="1">
                <a:solidFill>
                  <a:srgbClr val="660066"/>
                </a:solidFill>
              </a:rPr>
              <a:t> bằng các giá trị 0.005; 0.002; 0.001, ta nhận các kết quả khác nhau.</a:t>
            </a:r>
          </a:p>
        </p:txBody>
      </p:sp>
    </p:spTree>
    <p:extLst>
      <p:ext uri="{BB962C8B-B14F-4D97-AF65-F5344CB8AC3E}">
        <p14:creationId xmlns:p14="http://schemas.microsoft.com/office/powerpoint/2010/main" val="34311481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563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563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56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6356" grpId="0" animBg="1"/>
      <p:bldP spid="35635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1" name="AutoShape 3"/>
          <p:cNvSpPr>
            <a:spLocks noChangeArrowheads="1"/>
          </p:cNvSpPr>
          <p:nvPr/>
        </p:nvSpPr>
        <p:spPr bwMode="auto">
          <a:xfrm>
            <a:off x="971550" y="1700213"/>
            <a:ext cx="6940550" cy="2357437"/>
          </a:xfrm>
          <a:prstGeom prst="cloudCallout">
            <a:avLst>
              <a:gd name="adj1" fmla="val -36574"/>
              <a:gd name="adj2" fmla="val 101755"/>
            </a:avLst>
          </a:prstGeom>
          <a:solidFill>
            <a:schemeClr val="bg1">
              <a:lumMod val="90000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i="1" dirty="0" err="1">
                <a:solidFill>
                  <a:srgbClr val="0000CC"/>
                </a:solidFill>
              </a:rPr>
              <a:t>Viết</a:t>
            </a:r>
            <a:r>
              <a:rPr lang="en-US" altLang="en-US" i="1" dirty="0">
                <a:solidFill>
                  <a:srgbClr val="0000CC"/>
                </a:solidFill>
              </a:rPr>
              <a:t> </a:t>
            </a:r>
            <a:r>
              <a:rPr lang="en-US" altLang="en-US" i="1" dirty="0" err="1">
                <a:solidFill>
                  <a:srgbClr val="0000CC"/>
                </a:solidFill>
              </a:rPr>
              <a:t>chương</a:t>
            </a:r>
            <a:r>
              <a:rPr lang="en-US" altLang="en-US" i="1" dirty="0">
                <a:solidFill>
                  <a:srgbClr val="0000CC"/>
                </a:solidFill>
              </a:rPr>
              <a:t> </a:t>
            </a:r>
            <a:r>
              <a:rPr lang="en-US" altLang="en-US" i="1" dirty="0" err="1">
                <a:solidFill>
                  <a:srgbClr val="0000CC"/>
                </a:solidFill>
              </a:rPr>
              <a:t>trình</a:t>
            </a:r>
            <a:r>
              <a:rPr lang="en-US" altLang="en-US" i="1" dirty="0">
                <a:solidFill>
                  <a:srgbClr val="0000CC"/>
                </a:solidFill>
              </a:rPr>
              <a:t> </a:t>
            </a:r>
            <a:r>
              <a:rPr lang="en-US" altLang="en-US" i="1" dirty="0" err="1">
                <a:solidFill>
                  <a:srgbClr val="0000CC"/>
                </a:solidFill>
              </a:rPr>
              <a:t>tính</a:t>
            </a:r>
            <a:r>
              <a:rPr lang="en-US" altLang="en-US" i="1" dirty="0">
                <a:solidFill>
                  <a:srgbClr val="0000CC"/>
                </a:solidFill>
              </a:rPr>
              <a:t> </a:t>
            </a:r>
            <a:r>
              <a:rPr lang="en-US" altLang="en-US" i="1" dirty="0" err="1">
                <a:solidFill>
                  <a:srgbClr val="0000CC"/>
                </a:solidFill>
              </a:rPr>
              <a:t>tổng</a:t>
            </a:r>
            <a:r>
              <a:rPr lang="en-US" altLang="en-US" i="1" dirty="0">
                <a:solidFill>
                  <a:srgbClr val="0000CC"/>
                </a:solidFill>
              </a:rPr>
              <a:t> T.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i="1" dirty="0">
                <a:solidFill>
                  <a:srgbClr val="0000CC"/>
                </a:solidFill>
              </a:rPr>
              <a:t>S=1 + 2 + 3 + … + n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US" altLang="en-US" i="1" dirty="0">
                <a:solidFill>
                  <a:srgbClr val="0000CC"/>
                </a:solidFill>
              </a:rPr>
              <a:t> </a:t>
            </a:r>
            <a:r>
              <a:rPr lang="en-US" altLang="en-US" i="1" dirty="0" err="1">
                <a:solidFill>
                  <a:srgbClr val="0000CC"/>
                </a:solidFill>
              </a:rPr>
              <a:t>Cần</a:t>
            </a:r>
            <a:r>
              <a:rPr lang="en-US" altLang="en-US" i="1" dirty="0">
                <a:solidFill>
                  <a:srgbClr val="0000CC"/>
                </a:solidFill>
              </a:rPr>
              <a:t> </a:t>
            </a:r>
            <a:r>
              <a:rPr lang="en-US" altLang="en-US" i="1" dirty="0" err="1">
                <a:solidFill>
                  <a:srgbClr val="0000CC"/>
                </a:solidFill>
              </a:rPr>
              <a:t>cộng</a:t>
            </a:r>
            <a:r>
              <a:rPr lang="en-US" altLang="en-US" i="1" dirty="0">
                <a:solidFill>
                  <a:srgbClr val="0000CC"/>
                </a:solidFill>
              </a:rPr>
              <a:t> </a:t>
            </a:r>
            <a:r>
              <a:rPr lang="en-US" altLang="en-US" i="1" dirty="0" err="1">
                <a:solidFill>
                  <a:srgbClr val="0000CC"/>
                </a:solidFill>
              </a:rPr>
              <a:t>bao</a:t>
            </a:r>
            <a:r>
              <a:rPr lang="en-US" altLang="en-US" i="1" dirty="0">
                <a:solidFill>
                  <a:srgbClr val="0000CC"/>
                </a:solidFill>
              </a:rPr>
              <a:t> </a:t>
            </a:r>
            <a:r>
              <a:rPr lang="en-US" altLang="en-US" i="1" dirty="0" err="1">
                <a:solidFill>
                  <a:srgbClr val="0000CC"/>
                </a:solidFill>
              </a:rPr>
              <a:t>nhiêu</a:t>
            </a:r>
            <a:r>
              <a:rPr lang="en-US" altLang="en-US" i="1" dirty="0">
                <a:solidFill>
                  <a:srgbClr val="0000CC"/>
                </a:solidFill>
              </a:rPr>
              <a:t> </a:t>
            </a:r>
            <a:r>
              <a:rPr lang="en-US" altLang="en-US" i="1" dirty="0" err="1">
                <a:solidFill>
                  <a:srgbClr val="0000CC"/>
                </a:solidFill>
              </a:rPr>
              <a:t>số</a:t>
            </a:r>
            <a:r>
              <a:rPr lang="en-US" altLang="en-US" i="1" dirty="0">
                <a:solidFill>
                  <a:srgbClr val="0000CC"/>
                </a:solidFill>
              </a:rPr>
              <a:t> </a:t>
            </a:r>
            <a:r>
              <a:rPr lang="en-US" altLang="en-US" i="1" dirty="0" err="1">
                <a:solidFill>
                  <a:srgbClr val="0000CC"/>
                </a:solidFill>
              </a:rPr>
              <a:t>tự</a:t>
            </a:r>
            <a:r>
              <a:rPr lang="en-US" altLang="en-US" i="1" dirty="0">
                <a:solidFill>
                  <a:srgbClr val="0000CC"/>
                </a:solidFill>
              </a:rPr>
              <a:t> </a:t>
            </a:r>
            <a:r>
              <a:rPr lang="en-US" altLang="en-US" i="1" dirty="0" err="1">
                <a:solidFill>
                  <a:srgbClr val="0000CC"/>
                </a:solidFill>
              </a:rPr>
              <a:t>nhiên</a:t>
            </a:r>
            <a:r>
              <a:rPr lang="en-US" altLang="en-US" i="1" dirty="0">
                <a:solidFill>
                  <a:srgbClr val="0000CC"/>
                </a:solidFill>
              </a:rPr>
              <a:t> </a:t>
            </a:r>
            <a:r>
              <a:rPr lang="en-US" altLang="en-US" i="1" dirty="0" err="1">
                <a:solidFill>
                  <a:srgbClr val="0000CC"/>
                </a:solidFill>
              </a:rPr>
              <a:t>để</a:t>
            </a:r>
            <a:r>
              <a:rPr lang="en-US" altLang="en-US" i="1" dirty="0">
                <a:solidFill>
                  <a:srgbClr val="0000CC"/>
                </a:solidFill>
              </a:rPr>
              <a:t> ta </a:t>
            </a:r>
            <a:r>
              <a:rPr lang="en-US" altLang="en-US" i="1" dirty="0" err="1">
                <a:solidFill>
                  <a:srgbClr val="0000CC"/>
                </a:solidFill>
              </a:rPr>
              <a:t>nhận</a:t>
            </a:r>
            <a:r>
              <a:rPr lang="en-US" altLang="en-US" i="1" dirty="0">
                <a:solidFill>
                  <a:srgbClr val="0000CC"/>
                </a:solidFill>
              </a:rPr>
              <a:t> </a:t>
            </a:r>
            <a:r>
              <a:rPr lang="en-US" altLang="en-US" i="1" dirty="0" err="1">
                <a:solidFill>
                  <a:srgbClr val="0000CC"/>
                </a:solidFill>
              </a:rPr>
              <a:t>được</a:t>
            </a:r>
            <a:r>
              <a:rPr lang="en-US" altLang="en-US" i="1" dirty="0">
                <a:solidFill>
                  <a:srgbClr val="0000CC"/>
                </a:solidFill>
              </a:rPr>
              <a:t> </a:t>
            </a:r>
            <a:r>
              <a:rPr lang="en-US" altLang="en-US" i="1" dirty="0" err="1">
                <a:solidFill>
                  <a:srgbClr val="0000CC"/>
                </a:solidFill>
              </a:rPr>
              <a:t>tổng</a:t>
            </a:r>
            <a:r>
              <a:rPr lang="en-US" altLang="en-US" i="1" dirty="0">
                <a:solidFill>
                  <a:srgbClr val="0000CC"/>
                </a:solidFill>
              </a:rPr>
              <a:t> </a:t>
            </a:r>
            <a:r>
              <a:rPr lang="en-US" altLang="en-US" i="1" dirty="0" err="1">
                <a:solidFill>
                  <a:srgbClr val="0000CC"/>
                </a:solidFill>
              </a:rPr>
              <a:t>Tn</a:t>
            </a:r>
            <a:r>
              <a:rPr lang="en-US" altLang="en-US" i="1" dirty="0">
                <a:solidFill>
                  <a:srgbClr val="0000CC"/>
                </a:solidFill>
              </a:rPr>
              <a:t> </a:t>
            </a:r>
            <a:r>
              <a:rPr lang="en-US" altLang="en-US" i="1" dirty="0" err="1">
                <a:solidFill>
                  <a:srgbClr val="0000CC"/>
                </a:solidFill>
              </a:rPr>
              <a:t>nhỏ</a:t>
            </a:r>
            <a:r>
              <a:rPr lang="en-US" altLang="en-US" i="1" dirty="0">
                <a:solidFill>
                  <a:srgbClr val="0000CC"/>
                </a:solidFill>
              </a:rPr>
              <a:t> </a:t>
            </a:r>
            <a:r>
              <a:rPr lang="en-US" altLang="en-US" i="1" dirty="0" err="1">
                <a:solidFill>
                  <a:srgbClr val="0000CC"/>
                </a:solidFill>
              </a:rPr>
              <a:t>nhất</a:t>
            </a:r>
            <a:r>
              <a:rPr lang="en-US" altLang="en-US" i="1" dirty="0">
                <a:solidFill>
                  <a:srgbClr val="0000CC"/>
                </a:solidFill>
              </a:rPr>
              <a:t> </a:t>
            </a:r>
            <a:r>
              <a:rPr lang="en-US" altLang="en-US" i="1" dirty="0" err="1">
                <a:solidFill>
                  <a:srgbClr val="0000CC"/>
                </a:solidFill>
              </a:rPr>
              <a:t>lớn</a:t>
            </a:r>
            <a:r>
              <a:rPr lang="en-US" altLang="en-US" i="1" dirty="0">
                <a:solidFill>
                  <a:srgbClr val="0000CC"/>
                </a:solidFill>
              </a:rPr>
              <a:t> </a:t>
            </a:r>
            <a:r>
              <a:rPr lang="en-US" altLang="en-US" i="1" dirty="0" err="1">
                <a:solidFill>
                  <a:srgbClr val="0000CC"/>
                </a:solidFill>
              </a:rPr>
              <a:t>hơn</a:t>
            </a:r>
            <a:r>
              <a:rPr lang="en-US" altLang="en-US" i="1" dirty="0">
                <a:solidFill>
                  <a:srgbClr val="0000CC"/>
                </a:solidFill>
              </a:rPr>
              <a:t> 1000.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US" altLang="en-US" i="1" dirty="0">
                <a:solidFill>
                  <a:srgbClr val="0000CC"/>
                </a:solidFill>
              </a:rPr>
              <a:t> </a:t>
            </a:r>
            <a:r>
              <a:rPr lang="en-US" altLang="en-US" i="1" dirty="0" err="1">
                <a:solidFill>
                  <a:srgbClr val="0000CC"/>
                </a:solidFill>
              </a:rPr>
              <a:t>Tính</a:t>
            </a:r>
            <a:r>
              <a:rPr lang="en-US" altLang="en-US" i="1" dirty="0">
                <a:solidFill>
                  <a:srgbClr val="0000CC"/>
                </a:solidFill>
              </a:rPr>
              <a:t> </a:t>
            </a:r>
            <a:r>
              <a:rPr lang="en-US" altLang="en-US" i="1" dirty="0" err="1">
                <a:solidFill>
                  <a:srgbClr val="0000CC"/>
                </a:solidFill>
              </a:rPr>
              <a:t>tổng</a:t>
            </a:r>
            <a:r>
              <a:rPr lang="en-US" altLang="en-US" i="1" dirty="0">
                <a:solidFill>
                  <a:srgbClr val="0000CC"/>
                </a:solidFill>
              </a:rPr>
              <a:t> S</a:t>
            </a:r>
          </a:p>
        </p:txBody>
      </p:sp>
      <p:pic>
        <p:nvPicPr>
          <p:cNvPr id="358403" name="Picture 3" descr="j023213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4430713"/>
            <a:ext cx="2068513" cy="2122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7988" name="Text Box 4"/>
          <p:cNvSpPr txBox="1">
            <a:spLocks noChangeArrowheads="1"/>
          </p:cNvSpPr>
          <p:nvPr/>
        </p:nvSpPr>
        <p:spPr bwMode="auto">
          <a:xfrm>
            <a:off x="34925" y="287338"/>
            <a:ext cx="9036050" cy="588962"/>
          </a:xfrm>
          <a:prstGeom prst="rect">
            <a:avLst/>
          </a:prstGeom>
          <a:solidFill>
            <a:srgbClr val="FFFF99"/>
          </a:solidFill>
          <a:ln w="9525">
            <a:solidFill>
              <a:srgbClr val="8000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altLang="en-US" sz="3200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VÍ DỤ </a:t>
            </a:r>
            <a:r>
              <a:rPr lang="en-US" altLang="en-US" sz="3200" dirty="0">
                <a:solidFill>
                  <a:srgbClr val="0000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29781468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90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90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09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16"/>
  <p:tag name="MMPROD_UIDATA" val="&lt;database version=&quot;11.0&quot;&gt;&lt;object type=&quot;1&quot; unique_id=&quot;10001&quot;&gt;&lt;object type=&quot;2&quot; unique_id=&quot;10747&quot;&gt;&lt;object type=&quot;3&quot; unique_id=&quot;10748&quot;&gt;&lt;property id=&quot;20148&quot; value=&quot;5&quot;/&gt;&lt;property id=&quot;20300&quot; value=&quot;Slide 1&quot;/&gt;&lt;property id=&quot;20307&quot; value=&quot;257&quot;/&gt;&lt;/object&gt;&lt;object type=&quot;3&quot; unique_id=&quot;10749&quot;&gt;&lt;property id=&quot;20148&quot; value=&quot;5&quot;/&gt;&lt;property id=&quot;20300&quot; value=&quot;Slide 2&quot;/&gt;&lt;property id=&quot;20307&quot; value=&quot;258&quot;/&gt;&lt;/object&gt;&lt;object type=&quot;3&quot; unique_id=&quot;10750&quot;&gt;&lt;property id=&quot;20148&quot; value=&quot;5&quot;/&gt;&lt;property id=&quot;20300&quot; value=&quot;Slide 3&quot;/&gt;&lt;property id=&quot;20307&quot; value=&quot;259&quot;/&gt;&lt;/object&gt;&lt;object type=&quot;3&quot; unique_id=&quot;10751&quot;&gt;&lt;property id=&quot;20148&quot; value=&quot;5&quot;/&gt;&lt;property id=&quot;20300&quot; value=&quot;Slide 4&quot;/&gt;&lt;property id=&quot;20307&quot; value=&quot;260&quot;/&gt;&lt;/object&gt;&lt;object type=&quot;3&quot; unique_id=&quot;10752&quot;&gt;&lt;property id=&quot;20148&quot; value=&quot;5&quot;/&gt;&lt;property id=&quot;20300&quot; value=&quot;Slide 5&quot;/&gt;&lt;property id=&quot;20307&quot; value=&quot;261&quot;/&gt;&lt;/object&gt;&lt;object type=&quot;3&quot; unique_id=&quot;10753&quot;&gt;&lt;property id=&quot;20148&quot; value=&quot;5&quot;/&gt;&lt;property id=&quot;20300&quot; value=&quot;Slide 6&quot;/&gt;&lt;property id=&quot;20307&quot; value=&quot;262&quot;/&gt;&lt;/object&gt;&lt;object type=&quot;3&quot; unique_id=&quot;10754&quot;&gt;&lt;property id=&quot;20148&quot; value=&quot;5&quot;/&gt;&lt;property id=&quot;20300&quot; value=&quot;Slide 7&quot;/&gt;&lt;property id=&quot;20307&quot; value=&quot;263&quot;/&gt;&lt;/object&gt;&lt;object type=&quot;3&quot; unique_id=&quot;10755&quot;&gt;&lt;property id=&quot;20148&quot; value=&quot;5&quot;/&gt;&lt;property id=&quot;20300&quot; value=&quot;Slide 8&quot;/&gt;&lt;property id=&quot;20307&quot; value=&quot;264&quot;/&gt;&lt;/object&gt;&lt;object type=&quot;3&quot; unique_id=&quot;10756&quot;&gt;&lt;property id=&quot;20148&quot; value=&quot;5&quot;/&gt;&lt;property id=&quot;20300&quot; value=&quot;Slide 9&quot;/&gt;&lt;property id=&quot;20307&quot; value=&quot;265&quot;/&gt;&lt;/object&gt;&lt;object type=&quot;3&quot; unique_id=&quot;10757&quot;&gt;&lt;property id=&quot;20148&quot; value=&quot;5&quot;/&gt;&lt;property id=&quot;20300&quot; value=&quot;Slide 10&quot;/&gt;&lt;property id=&quot;20307&quot; value=&quot;266&quot;/&gt;&lt;/object&gt;&lt;object type=&quot;3&quot; unique_id=&quot;10758&quot;&gt;&lt;property id=&quot;20148&quot; value=&quot;5&quot;/&gt;&lt;property id=&quot;20300&quot; value=&quot;Slide 11&quot;/&gt;&lt;property id=&quot;20307&quot; value=&quot;267&quot;/&gt;&lt;/object&gt;&lt;object type=&quot;3&quot; unique_id=&quot;10759&quot;&gt;&lt;property id=&quot;20148&quot; value=&quot;5&quot;/&gt;&lt;property id=&quot;20300&quot; value=&quot;Slide 12&quot;/&gt;&lt;property id=&quot;20307&quot; value=&quot;268&quot;/&gt;&lt;/object&gt;&lt;object type=&quot;3&quot; unique_id=&quot;10760&quot;&gt;&lt;property id=&quot;20148&quot; value=&quot;5&quot;/&gt;&lt;property id=&quot;20300&quot; value=&quot;Slide 13&quot;/&gt;&lt;property id=&quot;20307&quot; value=&quot;269&quot;/&gt;&lt;/object&gt;&lt;object type=&quot;3&quot; unique_id=&quot;10761&quot;&gt;&lt;property id=&quot;20148&quot; value=&quot;5&quot;/&gt;&lt;property id=&quot;20300&quot; value=&quot;Slide 14&quot;/&gt;&lt;property id=&quot;20307&quot; value=&quot;270&quot;/&gt;&lt;/object&gt;&lt;object type=&quot;3&quot; unique_id=&quot;10762&quot;&gt;&lt;property id=&quot;20148&quot; value=&quot;5&quot;/&gt;&lt;property id=&quot;20300&quot; value=&quot;Slide 15&quot;/&gt;&lt;property id=&quot;20307&quot; value=&quot;271&quot;/&gt;&lt;/object&gt;&lt;object type=&quot;3&quot; unique_id=&quot;10763&quot;&gt;&lt;property id=&quot;20148&quot; value=&quot;5&quot;/&gt;&lt;property id=&quot;20300&quot; value=&quot;Slide 16&quot;/&gt;&lt;property id=&quot;20307&quot; value=&quot;272&quot;/&gt;&lt;/object&gt;&lt;/object&gt;&lt;object type=&quot;8&quot; unique_id=&quot;10781&quot;&gt;&lt;/object&gt;&lt;/object&gt;&lt;/database&gt;"/>
  <p:tag name="SECTOMILLISECCONVERTED" val="1"/>
</p:tagLst>
</file>

<file path=ppt/theme/theme1.xml><?xml version="1.0" encoding="utf-8"?>
<a:theme xmlns:a="http://schemas.openxmlformats.org/drawingml/2006/main" name="Layers">
  <a:themeElements>
    <a:clrScheme name="Layers 6">
      <a:dk1>
        <a:srgbClr val="000000"/>
      </a:dk1>
      <a:lt1>
        <a:srgbClr val="FFFFE1"/>
      </a:lt1>
      <a:dk2>
        <a:srgbClr val="330033"/>
      </a:dk2>
      <a:lt2>
        <a:srgbClr val="330033"/>
      </a:lt2>
      <a:accent1>
        <a:srgbClr val="CCCC99"/>
      </a:accent1>
      <a:accent2>
        <a:srgbClr val="FF0000"/>
      </a:accent2>
      <a:accent3>
        <a:srgbClr val="FFFFEE"/>
      </a:accent3>
      <a:accent4>
        <a:srgbClr val="000000"/>
      </a:accent4>
      <a:accent5>
        <a:srgbClr val="E2E2CA"/>
      </a:accent5>
      <a:accent6>
        <a:srgbClr val="E70000"/>
      </a:accent6>
      <a:hlink>
        <a:srgbClr val="990033"/>
      </a:hlink>
      <a:folHlink>
        <a:srgbClr val="B2B2B2"/>
      </a:folHlink>
    </a:clrScheme>
    <a:fontScheme name="Layers">
      <a:majorFont>
        <a:latin typeface="Times New Roman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Layers 1">
        <a:dk1>
          <a:srgbClr val="993300"/>
        </a:dk1>
        <a:lt1>
          <a:srgbClr val="CCCCCC"/>
        </a:lt1>
        <a:dk2>
          <a:srgbClr val="000000"/>
        </a:dk2>
        <a:lt2>
          <a:srgbClr val="FFFFFF"/>
        </a:lt2>
        <a:accent1>
          <a:srgbClr val="576F2B"/>
        </a:accent1>
        <a:accent2>
          <a:srgbClr val="666699"/>
        </a:accent2>
        <a:accent3>
          <a:srgbClr val="AAAAAA"/>
        </a:accent3>
        <a:accent4>
          <a:srgbClr val="AEAEAE"/>
        </a:accent4>
        <a:accent5>
          <a:srgbClr val="B4BBAC"/>
        </a:accent5>
        <a:accent6>
          <a:srgbClr val="5C5C8A"/>
        </a:accent6>
        <a:hlink>
          <a:srgbClr val="9933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ayers 2">
        <a:dk1>
          <a:srgbClr val="993300"/>
        </a:dk1>
        <a:lt1>
          <a:srgbClr val="CCCCCC"/>
        </a:lt1>
        <a:dk2>
          <a:srgbClr val="330000"/>
        </a:dk2>
        <a:lt2>
          <a:srgbClr val="FFFFFF"/>
        </a:lt2>
        <a:accent1>
          <a:srgbClr val="996633"/>
        </a:accent1>
        <a:accent2>
          <a:srgbClr val="FF0000"/>
        </a:accent2>
        <a:accent3>
          <a:srgbClr val="ADAAAA"/>
        </a:accent3>
        <a:accent4>
          <a:srgbClr val="AEAEAE"/>
        </a:accent4>
        <a:accent5>
          <a:srgbClr val="CAB8AD"/>
        </a:accent5>
        <a:accent6>
          <a:srgbClr val="E70000"/>
        </a:accent6>
        <a:hlink>
          <a:srgbClr val="FF3300"/>
        </a:hlink>
        <a:folHlink>
          <a:srgbClr val="CC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ayers 3">
        <a:dk1>
          <a:srgbClr val="79788A"/>
        </a:dk1>
        <a:lt1>
          <a:srgbClr val="FFFFFF"/>
        </a:lt1>
        <a:dk2>
          <a:srgbClr val="21203C"/>
        </a:dk2>
        <a:lt2>
          <a:srgbClr val="FFFFCC"/>
        </a:lt2>
        <a:accent1>
          <a:srgbClr val="476077"/>
        </a:accent1>
        <a:accent2>
          <a:srgbClr val="676C5A"/>
        </a:accent2>
        <a:accent3>
          <a:srgbClr val="ABABAF"/>
        </a:accent3>
        <a:accent4>
          <a:srgbClr val="DADADA"/>
        </a:accent4>
        <a:accent5>
          <a:srgbClr val="B1B6BD"/>
        </a:accent5>
        <a:accent6>
          <a:srgbClr val="5D6151"/>
        </a:accent6>
        <a:hlink>
          <a:srgbClr val="666699"/>
        </a:hlink>
        <a:folHlink>
          <a:srgbClr val="8CB0A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ayers 4">
        <a:dk1>
          <a:srgbClr val="455B41"/>
        </a:dk1>
        <a:lt1>
          <a:srgbClr val="FFFFCC"/>
        </a:lt1>
        <a:dk2>
          <a:srgbClr val="79A994"/>
        </a:dk2>
        <a:lt2>
          <a:srgbClr val="FFFFCC"/>
        </a:lt2>
        <a:accent1>
          <a:srgbClr val="517087"/>
        </a:accent1>
        <a:accent2>
          <a:srgbClr val="666699"/>
        </a:accent2>
        <a:accent3>
          <a:srgbClr val="BED1C8"/>
        </a:accent3>
        <a:accent4>
          <a:srgbClr val="DADAAE"/>
        </a:accent4>
        <a:accent5>
          <a:srgbClr val="B3BBC3"/>
        </a:accent5>
        <a:accent6>
          <a:srgbClr val="5C5C8A"/>
        </a:accent6>
        <a:hlink>
          <a:srgbClr val="993300"/>
        </a:hlink>
        <a:folHlink>
          <a:srgbClr val="A4AF6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ayers 5">
        <a:dk1>
          <a:srgbClr val="330000"/>
        </a:dk1>
        <a:lt1>
          <a:srgbClr val="FF9900"/>
        </a:lt1>
        <a:dk2>
          <a:srgbClr val="FFFFFF"/>
        </a:dk2>
        <a:lt2>
          <a:srgbClr val="8B3111"/>
        </a:lt2>
        <a:accent1>
          <a:srgbClr val="DD6D07"/>
        </a:accent1>
        <a:accent2>
          <a:srgbClr val="CC9900"/>
        </a:accent2>
        <a:accent3>
          <a:srgbClr val="FFCAAA"/>
        </a:accent3>
        <a:accent4>
          <a:srgbClr val="2A0000"/>
        </a:accent4>
        <a:accent5>
          <a:srgbClr val="EBBAAA"/>
        </a:accent5>
        <a:accent6>
          <a:srgbClr val="B98A00"/>
        </a:accent6>
        <a:hlink>
          <a:srgbClr val="CC3300"/>
        </a:hlink>
        <a:folHlink>
          <a:srgbClr val="CC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ayers 6">
        <a:dk1>
          <a:srgbClr val="000000"/>
        </a:dk1>
        <a:lt1>
          <a:srgbClr val="FFFFE1"/>
        </a:lt1>
        <a:dk2>
          <a:srgbClr val="330033"/>
        </a:dk2>
        <a:lt2>
          <a:srgbClr val="330033"/>
        </a:lt2>
        <a:accent1>
          <a:srgbClr val="CCCC99"/>
        </a:accent1>
        <a:accent2>
          <a:srgbClr val="FF0000"/>
        </a:accent2>
        <a:accent3>
          <a:srgbClr val="FFFFEE"/>
        </a:accent3>
        <a:accent4>
          <a:srgbClr val="000000"/>
        </a:accent4>
        <a:accent5>
          <a:srgbClr val="E2E2CA"/>
        </a:accent5>
        <a:accent6>
          <a:srgbClr val="E70000"/>
        </a:accent6>
        <a:hlink>
          <a:srgbClr val="9900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ayers 7">
        <a:dk1>
          <a:srgbClr val="000000"/>
        </a:dk1>
        <a:lt1>
          <a:srgbClr val="FFFFFF"/>
        </a:lt1>
        <a:dk2>
          <a:srgbClr val="000000"/>
        </a:dk2>
        <a:lt2>
          <a:srgbClr val="891411"/>
        </a:lt2>
        <a:accent1>
          <a:srgbClr val="4F917E"/>
        </a:accent1>
        <a:accent2>
          <a:srgbClr val="CC9900"/>
        </a:accent2>
        <a:accent3>
          <a:srgbClr val="FFFFFF"/>
        </a:accent3>
        <a:accent4>
          <a:srgbClr val="000000"/>
        </a:accent4>
        <a:accent5>
          <a:srgbClr val="B2C7C0"/>
        </a:accent5>
        <a:accent6>
          <a:srgbClr val="B98A00"/>
        </a:accent6>
        <a:hlink>
          <a:srgbClr val="5A84D8"/>
        </a:hlink>
        <a:folHlink>
          <a:srgbClr val="A0C6B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ayers 8">
        <a:dk1>
          <a:srgbClr val="000000"/>
        </a:dk1>
        <a:lt1>
          <a:srgbClr val="FFFFFF"/>
        </a:lt1>
        <a:dk2>
          <a:srgbClr val="CC0000"/>
        </a:dk2>
        <a:lt2>
          <a:srgbClr val="999966"/>
        </a:lt2>
        <a:accent1>
          <a:srgbClr val="CCCCCC"/>
        </a:accent1>
        <a:accent2>
          <a:srgbClr val="CCCC6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B9B95C"/>
        </a:accent6>
        <a:hlink>
          <a:srgbClr val="666699"/>
        </a:hlink>
        <a:folHlink>
          <a:srgbClr val="CCCC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ayers 9">
        <a:dk1>
          <a:srgbClr val="000000"/>
        </a:dk1>
        <a:lt1>
          <a:srgbClr val="FFFFFF"/>
        </a:lt1>
        <a:dk2>
          <a:srgbClr val="FF0000"/>
        </a:dk2>
        <a:lt2>
          <a:srgbClr val="009999"/>
        </a:lt2>
        <a:accent1>
          <a:srgbClr val="C7B505"/>
        </a:accent1>
        <a:accent2>
          <a:srgbClr val="FFFF66"/>
        </a:accent2>
        <a:accent3>
          <a:srgbClr val="FFFFFF"/>
        </a:accent3>
        <a:accent4>
          <a:srgbClr val="000000"/>
        </a:accent4>
        <a:accent5>
          <a:srgbClr val="E0D7AA"/>
        </a:accent5>
        <a:accent6>
          <a:srgbClr val="E7E75C"/>
        </a:accent6>
        <a:hlink>
          <a:srgbClr val="5A84D8"/>
        </a:hlink>
        <a:folHlink>
          <a:srgbClr val="A0C6B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ayers 10">
        <a:dk1>
          <a:srgbClr val="000000"/>
        </a:dk1>
        <a:lt1>
          <a:srgbClr val="FFFFFF"/>
        </a:lt1>
        <a:dk2>
          <a:srgbClr val="660033"/>
        </a:dk2>
        <a:lt2>
          <a:srgbClr val="666699"/>
        </a:lt2>
        <a:accent1>
          <a:srgbClr val="95A3D1"/>
        </a:accent1>
        <a:accent2>
          <a:srgbClr val="FFFF66"/>
        </a:accent2>
        <a:accent3>
          <a:srgbClr val="FFFFFF"/>
        </a:accent3>
        <a:accent4>
          <a:srgbClr val="000000"/>
        </a:accent4>
        <a:accent5>
          <a:srgbClr val="C8CEE5"/>
        </a:accent5>
        <a:accent6>
          <a:srgbClr val="E7E75C"/>
        </a:accent6>
        <a:hlink>
          <a:srgbClr val="5A84D8"/>
        </a:hlink>
        <a:folHlink>
          <a:srgbClr val="CCCC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</TotalTime>
  <Words>684</Words>
  <Application>Microsoft Office PowerPoint</Application>
  <PresentationFormat>On-screen Show (4:3)</PresentationFormat>
  <Paragraphs>87</Paragraphs>
  <Slides>16</Slides>
  <Notes>15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3" baseType="lpstr">
      <vt:lpstr>Arial Unicode MS</vt:lpstr>
      <vt:lpstr>Arial</vt:lpstr>
      <vt:lpstr>Calibri</vt:lpstr>
      <vt:lpstr>Times New Roman</vt:lpstr>
      <vt:lpstr>Wingdings</vt:lpstr>
      <vt:lpstr>Layers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User</dc:creator>
  <cp:lastModifiedBy>User</cp:lastModifiedBy>
  <cp:revision>2</cp:revision>
  <dcterms:created xsi:type="dcterms:W3CDTF">2018-10-20T21:49:59Z</dcterms:created>
  <dcterms:modified xsi:type="dcterms:W3CDTF">2018-10-20T22:29:55Z</dcterms:modified>
</cp:coreProperties>
</file>