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A3D9B-0BE1-4CD2-8092-A28D668C6A08}" type="datetimeFigureOut">
              <a:rPr lang="en-US" smtClean="0"/>
              <a:t>21/10/2018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18AEE-0E6B-4BF7-A0F1-DA200828A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127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53CA927-F6D4-48D4-9F59-4C4927E32293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62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2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81829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0364FBD6-E638-4DC3-8110-7C97D79D0677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4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4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1736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F522161-70D5-4EF4-905D-E5D1A918FF74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6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6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9863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7409059-AFEE-4299-BD89-4628BD3E3E39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8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30562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AD2859E0-064C-4C79-A36F-B08E82847354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71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69566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17F0CC2-8E23-45B0-B77C-5A501E6C6AF5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73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8663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9F0BFE94-F719-4E86-B24E-89C64F861D1B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75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32935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0D37C39-B9FC-4B79-ADE0-809461E007BF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77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7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70210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0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55960-4D05-47C0-AA45-42C63A2BBE7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72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8EEE-AF86-4F20-83B5-2F8F0DD7BFE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8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6191A-4B71-4A75-9542-D3885A1858D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574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5AC55-EC85-4FEE-B9AD-902550805F8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421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1087D5-97A4-4E1B-AC1E-6E9430604BA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532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141553-B11C-4661-88EA-EF0651D4C58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4049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625F4D-2BF4-4AA5-9F1B-A8D3672B6C6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970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80981-CE2A-486F-A800-9865C465B70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17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E1B7-B2AF-4BF7-AA0D-00DC881D030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97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1564F-4931-47D3-8FC8-821B5323350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63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81139-EEC6-4E45-9CC9-6D221ED5206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50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83DCE-7786-469A-BA1E-681B91AB175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363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EE989-6131-4509-B5FF-439B9868FCC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413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90CA25-6C3E-41BA-AC7C-D4EA39FA18F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522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DB4B0-022E-434A-93B5-ACDCC98480C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712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EE4AE7E-54F5-49B1-9C4B-57DBE6F1E64B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70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826" name="Picture 2" descr="slide0003_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203575" y="1341438"/>
            <a:ext cx="32400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Bài thực hành</a:t>
            </a:r>
            <a:r>
              <a:rPr lang="en-US" altLang="en-US" sz="2800" b="1">
                <a:solidFill>
                  <a:srgbClr val="333399"/>
                </a:solidFill>
              </a:rPr>
              <a:t> </a:t>
            </a:r>
            <a:r>
              <a:rPr lang="en-US" altLang="en-US" sz="3000" b="1">
                <a:solidFill>
                  <a:srgbClr val="333399"/>
                </a:solidFill>
              </a:rPr>
              <a:t>2 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292725" y="4724400"/>
            <a:ext cx="244951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FF33CC"/>
                </a:solidFill>
              </a:rPr>
              <a:t>Thời gian 1 tiết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763713" y="2420938"/>
            <a:ext cx="72009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VIẾT CHƯƠNG TRÌNH ĐỂ 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TÍNH TOÁN</a:t>
            </a:r>
          </a:p>
        </p:txBody>
      </p:sp>
    </p:spTree>
    <p:extLst>
      <p:ext uri="{BB962C8B-B14F-4D97-AF65-F5344CB8AC3E}">
        <p14:creationId xmlns:p14="http://schemas.microsoft.com/office/powerpoint/2010/main" val="367963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6" grpId="0"/>
      <p:bldP spid="276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1A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125538"/>
            <a:ext cx="6191250" cy="1439862"/>
          </a:xfrm>
          <a:prstGeom prst="cloudCallout">
            <a:avLst>
              <a:gd name="adj1" fmla="val -65486"/>
              <a:gd name="adj2" fmla="val 236991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Viết các biểu thức toán học sau đây dưới dạng biểu thức trong Pascal</a:t>
            </a:r>
          </a:p>
        </p:txBody>
      </p:sp>
      <p:graphicFrame>
        <p:nvGraphicFramePr>
          <p:cNvPr id="463876" name="Object 4"/>
          <p:cNvGraphicFramePr>
            <a:graphicFrameLocks noChangeAspect="1"/>
          </p:cNvGraphicFramePr>
          <p:nvPr/>
        </p:nvGraphicFramePr>
        <p:xfrm>
          <a:off x="1116013" y="3213100"/>
          <a:ext cx="290512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4" imgW="914400" imgH="177480" progId="Equation.3">
                  <p:embed/>
                </p:oleObj>
              </mc:Choice>
              <mc:Fallback>
                <p:oleObj name="Equation" r:id="rId4" imgW="9144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213100"/>
                        <a:ext cx="2905125" cy="5651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3877" name="Object 5"/>
          <p:cNvGraphicFramePr>
            <a:graphicFrameLocks noChangeAspect="1"/>
          </p:cNvGraphicFramePr>
          <p:nvPr/>
        </p:nvGraphicFramePr>
        <p:xfrm>
          <a:off x="1187450" y="4292600"/>
          <a:ext cx="2808288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6" imgW="863280" imgH="393480" progId="Equation.3">
                  <p:embed/>
                </p:oleObj>
              </mc:Choice>
              <mc:Fallback>
                <p:oleObj name="Equation" r:id="rId6" imgW="863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4292600"/>
                        <a:ext cx="2808288" cy="12811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3878" name="Object 6"/>
          <p:cNvGraphicFramePr>
            <a:graphicFrameLocks noChangeAspect="1"/>
          </p:cNvGraphicFramePr>
          <p:nvPr/>
        </p:nvGraphicFramePr>
        <p:xfrm>
          <a:off x="5292725" y="3100388"/>
          <a:ext cx="1981200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8" imgW="609480" imgH="457200" progId="Equation.3">
                  <p:embed/>
                </p:oleObj>
              </mc:Choice>
              <mc:Fallback>
                <p:oleObj name="Equation" r:id="rId8" imgW="6094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100388"/>
                        <a:ext cx="1981200" cy="14874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3879" name="Object 7"/>
          <p:cNvGraphicFramePr>
            <a:graphicFrameLocks noChangeAspect="1"/>
          </p:cNvGraphicFramePr>
          <p:nvPr/>
        </p:nvGraphicFramePr>
        <p:xfrm>
          <a:off x="4962525" y="4997450"/>
          <a:ext cx="2890838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10" imgW="888840" imgH="457200" progId="Equation.3">
                  <p:embed/>
                </p:oleObj>
              </mc:Choice>
              <mc:Fallback>
                <p:oleObj name="Equation" r:id="rId10" imgW="8888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2525" y="4997450"/>
                        <a:ext cx="2890838" cy="14874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23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1B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125538"/>
            <a:ext cx="6191250" cy="1439862"/>
          </a:xfrm>
          <a:prstGeom prst="cloudCallout">
            <a:avLst>
              <a:gd name="adj1" fmla="val -65486"/>
              <a:gd name="adj2" fmla="val 236991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Quan sát hình , hãy thực hiện các công việc sau:</a:t>
            </a:r>
          </a:p>
        </p:txBody>
      </p:sp>
      <p:sp>
        <p:nvSpPr>
          <p:cNvPr id="465924" name="Text Box 4"/>
          <p:cNvSpPr txBox="1">
            <a:spLocks noChangeArrowheads="1"/>
          </p:cNvSpPr>
          <p:nvPr/>
        </p:nvSpPr>
        <p:spPr bwMode="auto">
          <a:xfrm>
            <a:off x="519113" y="4745038"/>
            <a:ext cx="8156575" cy="16160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Thực hiện: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Khởi động Turbo Pascal và gõ chương trình sau để tính các biểu thức như trong hình.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Lưu chương trình với tên </a:t>
            </a:r>
            <a:r>
              <a:rPr lang="en-US" altLang="en-US" sz="2000" b="1">
                <a:solidFill>
                  <a:srgbClr val="000099"/>
                </a:solidFill>
              </a:rPr>
              <a:t>CT2.pas. </a:t>
            </a:r>
            <a:r>
              <a:rPr lang="en-US" altLang="en-US" sz="2000">
                <a:solidFill>
                  <a:srgbClr val="000099"/>
                </a:solidFill>
              </a:rPr>
              <a:t>Dịch, chạy chương trình và kiểm tra kết quả nhận được trên màn hình</a:t>
            </a:r>
          </a:p>
        </p:txBody>
      </p:sp>
      <p:pic>
        <p:nvPicPr>
          <p:cNvPr id="465925" name="Picture 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08275"/>
            <a:ext cx="8424862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51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59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341438"/>
            <a:ext cx="6191250" cy="1439862"/>
          </a:xfrm>
          <a:prstGeom prst="cloudCallout">
            <a:avLst>
              <a:gd name="adj1" fmla="val -65486"/>
              <a:gd name="adj2" fmla="val 236991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Quan sát hình , hãy thực hiện các công việc sau:</a:t>
            </a:r>
          </a:p>
        </p:txBody>
      </p:sp>
      <p:pic>
        <p:nvPicPr>
          <p:cNvPr id="467972" name="Picture 4" descr="4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24175"/>
            <a:ext cx="82804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52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7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8" name="Text Box 2"/>
          <p:cNvSpPr txBox="1">
            <a:spLocks noChangeArrowheads="1"/>
          </p:cNvSpPr>
          <p:nvPr/>
        </p:nvSpPr>
        <p:spPr bwMode="auto">
          <a:xfrm>
            <a:off x="519113" y="1352550"/>
            <a:ext cx="8156575" cy="3444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Thực hiện: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Mở file mới với tên </a:t>
            </a:r>
            <a:r>
              <a:rPr lang="en-US" altLang="en-US" sz="2000" b="1">
                <a:solidFill>
                  <a:srgbClr val="000099"/>
                </a:solidFill>
              </a:rPr>
              <a:t>CT3.pas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Gõ chương trình như theo hình.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Dịch và chạy chương trình. Quan sát các kết quả nhận được và cho nhận xét về các kết quả đó.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Thêm các câu lệnh </a:t>
            </a:r>
            <a:r>
              <a:rPr lang="en-US" altLang="en-US" sz="2000" b="1">
                <a:solidFill>
                  <a:srgbClr val="000099"/>
                </a:solidFill>
              </a:rPr>
              <a:t>delay(5000) </a:t>
            </a:r>
            <a:r>
              <a:rPr lang="en-US" altLang="en-US" sz="2000">
                <a:solidFill>
                  <a:srgbClr val="000099"/>
                </a:solidFill>
              </a:rPr>
              <a:t>vào sau mỗi câu lệnh </a:t>
            </a:r>
            <a:r>
              <a:rPr lang="en-US" altLang="en-US" sz="2000" b="1">
                <a:solidFill>
                  <a:srgbClr val="000099"/>
                </a:solidFill>
              </a:rPr>
              <a:t>writeln </a:t>
            </a:r>
            <a:r>
              <a:rPr lang="en-US" altLang="en-US" sz="2000">
                <a:solidFill>
                  <a:srgbClr val="000099"/>
                </a:solidFill>
              </a:rPr>
              <a:t>trong chương trình trên. Dịch và chạy chương trình. Quan sát chương trình tạm dừng 5 giây sau khi in từng kết quả trên màn hình.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Thêm câu lệnh </a:t>
            </a:r>
            <a:r>
              <a:rPr lang="en-US" altLang="en-US" sz="2000" b="1">
                <a:solidFill>
                  <a:srgbClr val="000099"/>
                </a:solidFill>
              </a:rPr>
              <a:t>readln </a:t>
            </a:r>
            <a:r>
              <a:rPr lang="en-US" altLang="en-US" sz="2000">
                <a:solidFill>
                  <a:srgbClr val="000099"/>
                </a:solidFill>
              </a:rPr>
              <a:t>vào chương trình trước từ khóa </a:t>
            </a:r>
            <a:r>
              <a:rPr lang="en-US" altLang="en-US" sz="2000" b="1">
                <a:solidFill>
                  <a:srgbClr val="000099"/>
                </a:solidFill>
              </a:rPr>
              <a:t>end. </a:t>
            </a:r>
            <a:r>
              <a:rPr lang="en-US" altLang="en-US" sz="2000">
                <a:solidFill>
                  <a:srgbClr val="000099"/>
                </a:solidFill>
              </a:rPr>
              <a:t>Dịch và chạy chương trình. Quan sát kết quả hoạt động của chương trình. Nhấn phím </a:t>
            </a:r>
            <a:r>
              <a:rPr lang="en-US" altLang="en-US" sz="2000" b="1">
                <a:solidFill>
                  <a:srgbClr val="000099"/>
                </a:solidFill>
              </a:rPr>
              <a:t>Enter </a:t>
            </a:r>
            <a:r>
              <a:rPr lang="en-US" altLang="en-US" sz="2000">
                <a:solidFill>
                  <a:srgbClr val="000099"/>
                </a:solidFill>
              </a:rPr>
              <a:t>để tiếp tục.</a:t>
            </a:r>
          </a:p>
        </p:txBody>
      </p:sp>
    </p:spTree>
    <p:extLst>
      <p:ext uri="{BB962C8B-B14F-4D97-AF65-F5344CB8AC3E}">
        <p14:creationId xmlns:p14="http://schemas.microsoft.com/office/powerpoint/2010/main" val="17573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0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125538"/>
            <a:ext cx="6191250" cy="1439862"/>
          </a:xfrm>
          <a:prstGeom prst="cloudCallout">
            <a:avLst>
              <a:gd name="adj1" fmla="val -65486"/>
              <a:gd name="adj2" fmla="val 236991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Quan sát hình , hãy thực hiện các công việc sau:</a:t>
            </a:r>
          </a:p>
        </p:txBody>
      </p:sp>
      <p:pic>
        <p:nvPicPr>
          <p:cNvPr id="472068" name="Picture 4" descr="4a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52738"/>
            <a:ext cx="8424863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2069" name="Text Box 5"/>
          <p:cNvSpPr txBox="1">
            <a:spLocks noChangeArrowheads="1"/>
          </p:cNvSpPr>
          <p:nvPr/>
        </p:nvSpPr>
        <p:spPr bwMode="auto">
          <a:xfrm>
            <a:off x="539750" y="5126038"/>
            <a:ext cx="8156575" cy="16160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Thực hiện: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Mở file </a:t>
            </a:r>
            <a:r>
              <a:rPr lang="en-US" altLang="en-US" sz="2000" b="1">
                <a:solidFill>
                  <a:srgbClr val="000099"/>
                </a:solidFill>
              </a:rPr>
              <a:t>CT2.pas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Sửa ba lệnh cuối trước từ khóa end thành như hình.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Dịch và chạy lại chương trình.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000">
                <a:solidFill>
                  <a:srgbClr val="000099"/>
                </a:solidFill>
              </a:rPr>
              <a:t>Quan sát kết quả trên màn hình và rút ra nhận xét. </a:t>
            </a:r>
          </a:p>
        </p:txBody>
      </p:sp>
    </p:spTree>
    <p:extLst>
      <p:ext uri="{BB962C8B-B14F-4D97-AF65-F5344CB8AC3E}">
        <p14:creationId xmlns:p14="http://schemas.microsoft.com/office/powerpoint/2010/main" val="238289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720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720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720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20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GHI NHỚ</a:t>
            </a:r>
            <a:endParaRPr lang="en-US" altLang="en-US" sz="3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74115" name="Text Box 3"/>
          <p:cNvSpPr txBox="1">
            <a:spLocks noChangeArrowheads="1"/>
          </p:cNvSpPr>
          <p:nvPr/>
        </p:nvSpPr>
        <p:spPr bwMode="auto">
          <a:xfrm>
            <a:off x="395288" y="1720850"/>
            <a:ext cx="8280400" cy="3673475"/>
          </a:xfrm>
          <a:prstGeom prst="rect">
            <a:avLst/>
          </a:prstGeom>
          <a:solidFill>
            <a:srgbClr val="FFFF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>
                <a:solidFill>
                  <a:srgbClr val="000099"/>
                </a:solidFill>
              </a:rPr>
              <a:t>Delay(x) </a:t>
            </a:r>
            <a:r>
              <a:rPr lang="en-US" altLang="en-US" sz="2600" dirty="0" err="1">
                <a:solidFill>
                  <a:srgbClr val="000099"/>
                </a:solidFill>
              </a:rPr>
              <a:t>tạm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ngừng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chương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trình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trong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vòng</a:t>
            </a:r>
            <a:r>
              <a:rPr lang="en-US" altLang="en-US" sz="2600" dirty="0">
                <a:solidFill>
                  <a:srgbClr val="000099"/>
                </a:solidFill>
              </a:rPr>
              <a:t> x </a:t>
            </a:r>
            <a:r>
              <a:rPr lang="en-US" altLang="en-US" sz="2600" dirty="0" err="1">
                <a:solidFill>
                  <a:srgbClr val="000099"/>
                </a:solidFill>
              </a:rPr>
              <a:t>phần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nghìn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giây</a:t>
            </a:r>
            <a:r>
              <a:rPr lang="en-US" altLang="en-US" sz="2600" dirty="0">
                <a:solidFill>
                  <a:srgbClr val="000099"/>
                </a:solidFill>
              </a:rPr>
              <a:t>, </a:t>
            </a:r>
            <a:r>
              <a:rPr lang="en-US" altLang="en-US" sz="2600">
                <a:solidFill>
                  <a:srgbClr val="000099"/>
                </a:solidFill>
              </a:rPr>
              <a:t>sau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đó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tự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động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tiếp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tục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chạy</a:t>
            </a:r>
            <a:r>
              <a:rPr lang="en-US" altLang="en-US" sz="2600" dirty="0">
                <a:solidFill>
                  <a:srgbClr val="000099"/>
                </a:solidFill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>
                <a:solidFill>
                  <a:srgbClr val="000099"/>
                </a:solidFill>
              </a:rPr>
              <a:t>Read </a:t>
            </a:r>
            <a:r>
              <a:rPr lang="en-US" altLang="en-US" sz="2600" dirty="0" err="1">
                <a:solidFill>
                  <a:srgbClr val="000099"/>
                </a:solidFill>
              </a:rPr>
              <a:t>hoặc</a:t>
            </a: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 err="1">
                <a:solidFill>
                  <a:srgbClr val="000099"/>
                </a:solidFill>
              </a:rPr>
              <a:t>Readln</a:t>
            </a: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tạm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ngừng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chương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trình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cho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đến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khi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người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dùng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nhấn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phím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>
                <a:solidFill>
                  <a:srgbClr val="000099"/>
                </a:solidFill>
              </a:rPr>
              <a:t>Enter.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Câu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lệnh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 err="1">
                <a:solidFill>
                  <a:srgbClr val="000099"/>
                </a:solidFill>
              </a:rPr>
              <a:t>writeln</a:t>
            </a:r>
            <a:r>
              <a:rPr lang="en-US" altLang="en-US" sz="2600" b="1" dirty="0">
                <a:solidFill>
                  <a:srgbClr val="000099"/>
                </a:solidFill>
              </a:rPr>
              <a:t>(&lt;</a:t>
            </a:r>
            <a:r>
              <a:rPr lang="en-US" altLang="en-US" sz="2600" b="1" dirty="0" err="1">
                <a:solidFill>
                  <a:srgbClr val="000099"/>
                </a:solidFill>
              </a:rPr>
              <a:t>giá</a:t>
            </a: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 err="1">
                <a:solidFill>
                  <a:srgbClr val="000099"/>
                </a:solidFill>
              </a:rPr>
              <a:t>trị</a:t>
            </a: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 err="1">
                <a:solidFill>
                  <a:srgbClr val="000099"/>
                </a:solidFill>
              </a:rPr>
              <a:t>thực</a:t>
            </a:r>
            <a:r>
              <a:rPr lang="en-US" altLang="en-US" sz="2600" b="1" dirty="0">
                <a:solidFill>
                  <a:srgbClr val="000099"/>
                </a:solidFill>
              </a:rPr>
              <a:t>&gt;:</a:t>
            </a:r>
            <a:r>
              <a:rPr lang="en-US" altLang="en-US" sz="2600" b="1" dirty="0" err="1">
                <a:solidFill>
                  <a:srgbClr val="000099"/>
                </a:solidFill>
              </a:rPr>
              <a:t>n:m</a:t>
            </a:r>
            <a:r>
              <a:rPr lang="en-US" altLang="en-US" sz="2600" b="1" dirty="0">
                <a:solidFill>
                  <a:srgbClr val="000099"/>
                </a:solidFill>
              </a:rPr>
              <a:t>) </a:t>
            </a:r>
            <a:r>
              <a:rPr lang="en-US" altLang="en-US" sz="2600" dirty="0" err="1">
                <a:solidFill>
                  <a:srgbClr val="000099"/>
                </a:solidFill>
              </a:rPr>
              <a:t>được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dùng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để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điều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khiển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cách</a:t>
            </a:r>
            <a:r>
              <a:rPr lang="en-US" altLang="en-US" sz="2600" dirty="0">
                <a:solidFill>
                  <a:srgbClr val="000099"/>
                </a:solidFill>
              </a:rPr>
              <a:t> in </a:t>
            </a:r>
            <a:r>
              <a:rPr lang="en-US" altLang="en-US" sz="2600" dirty="0" err="1">
                <a:solidFill>
                  <a:srgbClr val="000099"/>
                </a:solidFill>
              </a:rPr>
              <a:t>các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thực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trên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màn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hình</a:t>
            </a:r>
            <a:r>
              <a:rPr lang="en-US" altLang="en-US" sz="2600" dirty="0">
                <a:solidFill>
                  <a:srgbClr val="000099"/>
                </a:solidFill>
              </a:rPr>
              <a:t>, </a:t>
            </a:r>
            <a:r>
              <a:rPr lang="en-US" altLang="en-US" sz="2600" dirty="0" err="1">
                <a:solidFill>
                  <a:srgbClr val="000099"/>
                </a:solidFill>
              </a:rPr>
              <a:t>trong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đó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 err="1">
                <a:solidFill>
                  <a:srgbClr val="000099"/>
                </a:solidFill>
              </a:rPr>
              <a:t>giá</a:t>
            </a: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 err="1">
                <a:solidFill>
                  <a:srgbClr val="000099"/>
                </a:solidFill>
              </a:rPr>
              <a:t>trị</a:t>
            </a: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 err="1">
                <a:solidFill>
                  <a:srgbClr val="000099"/>
                </a:solidFill>
              </a:rPr>
              <a:t>thực</a:t>
            </a:r>
            <a:r>
              <a:rPr lang="en-US" altLang="en-US" sz="2600" b="1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là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hay </a:t>
            </a:r>
            <a:r>
              <a:rPr lang="en-US" altLang="en-US" sz="2600" dirty="0" err="1">
                <a:solidFill>
                  <a:srgbClr val="000099"/>
                </a:solidFill>
              </a:rPr>
              <a:t>biểu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thức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thực</a:t>
            </a:r>
            <a:r>
              <a:rPr lang="en-US" altLang="en-US" sz="2600" dirty="0">
                <a:solidFill>
                  <a:srgbClr val="000099"/>
                </a:solidFill>
              </a:rPr>
              <a:t>; </a:t>
            </a:r>
            <a:r>
              <a:rPr lang="en-US" altLang="en-US" sz="2600" b="1" dirty="0">
                <a:solidFill>
                  <a:srgbClr val="000099"/>
                </a:solidFill>
              </a:rPr>
              <a:t>n </a:t>
            </a:r>
            <a:r>
              <a:rPr lang="en-US" altLang="en-US" sz="2600" dirty="0" err="1">
                <a:solidFill>
                  <a:srgbClr val="000099"/>
                </a:solidFill>
              </a:rPr>
              <a:t>là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tự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nhiên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quy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định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độ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rộng</a:t>
            </a:r>
            <a:r>
              <a:rPr lang="en-US" altLang="en-US" sz="2600" dirty="0">
                <a:solidFill>
                  <a:srgbClr val="000099"/>
                </a:solidFill>
              </a:rPr>
              <a:t> in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và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b="1" dirty="0">
                <a:solidFill>
                  <a:srgbClr val="000099"/>
                </a:solidFill>
              </a:rPr>
              <a:t>m </a:t>
            </a:r>
            <a:r>
              <a:rPr lang="en-US" altLang="en-US" sz="2600" dirty="0" err="1">
                <a:solidFill>
                  <a:srgbClr val="000099"/>
                </a:solidFill>
              </a:rPr>
              <a:t>là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tự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nhiên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quy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định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chữ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số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thập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r>
              <a:rPr lang="en-US" altLang="en-US" sz="2600" dirty="0" err="1">
                <a:solidFill>
                  <a:srgbClr val="000099"/>
                </a:solidFill>
              </a:rPr>
              <a:t>phân</a:t>
            </a:r>
            <a:r>
              <a:rPr lang="en-US" altLang="en-US" sz="2600" dirty="0">
                <a:solidFill>
                  <a:srgbClr val="000099"/>
                </a:solidFill>
              </a:rPr>
              <a:t> </a:t>
            </a:r>
            <a:endParaRPr lang="en-US" altLang="en-US" sz="26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DẶN DÒ</a:t>
            </a:r>
          </a:p>
        </p:txBody>
      </p:sp>
      <p:sp>
        <p:nvSpPr>
          <p:cNvPr id="476163" name="Text Box 4"/>
          <p:cNvSpPr txBox="1">
            <a:spLocks noChangeArrowheads="1"/>
          </p:cNvSpPr>
          <p:nvPr/>
        </p:nvSpPr>
        <p:spPr bwMode="auto">
          <a:xfrm>
            <a:off x="971550" y="2205038"/>
            <a:ext cx="7524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>
                <a:solidFill>
                  <a:srgbClr val="00FF00"/>
                </a:solidFill>
              </a:rPr>
              <a:t>1. Đọc phần đọc thêm _ trang 19 _ sách giáo khoa .</a:t>
            </a:r>
          </a:p>
        </p:txBody>
      </p:sp>
      <p:sp>
        <p:nvSpPr>
          <p:cNvPr id="476164" name="Text Box 4"/>
          <p:cNvSpPr txBox="1">
            <a:spLocks noChangeArrowheads="1"/>
          </p:cNvSpPr>
          <p:nvPr/>
        </p:nvSpPr>
        <p:spPr bwMode="auto">
          <a:xfrm>
            <a:off x="1008063" y="3459163"/>
            <a:ext cx="7524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>
                <a:solidFill>
                  <a:srgbClr val="00FF00"/>
                </a:solidFill>
              </a:rPr>
              <a:t>2. Xem trước </a:t>
            </a:r>
            <a:r>
              <a:rPr lang="en-US" altLang="en-US" sz="3000">
                <a:solidFill>
                  <a:srgbClr val="00FF00"/>
                </a:solidFill>
                <a:cs typeface="Arial" panose="020B0604020202020204" pitchFamily="34" charset="0"/>
              </a:rPr>
              <a:t>§3</a:t>
            </a:r>
            <a:r>
              <a:rPr lang="en-US" altLang="en-US" sz="3000">
                <a:solidFill>
                  <a:srgbClr val="00FF00"/>
                </a:solidFill>
              </a:rPr>
              <a:t> _ trang 20 _ sách giáo khoa .</a:t>
            </a:r>
          </a:p>
        </p:txBody>
      </p:sp>
    </p:spTree>
    <p:extLst>
      <p:ext uri="{BB962C8B-B14F-4D97-AF65-F5344CB8AC3E}">
        <p14:creationId xmlns:p14="http://schemas.microsoft.com/office/powerpoint/2010/main" val="220832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505200" y="5948363"/>
            <a:ext cx="548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Thực hiện tháng 10 năm 2008</a:t>
            </a:r>
          </a:p>
        </p:txBody>
      </p:sp>
      <p:pic>
        <p:nvPicPr>
          <p:cNvPr id="478211" name="Picture 5" descr="buom hoa dong"/>
          <p:cNvPicPr>
            <a:picLocks noGrp="1" noChangeAspect="1" noChangeArrowheads="1" noCrop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2286000"/>
            <a:ext cx="3810000" cy="4238625"/>
          </a:xfrm>
        </p:spPr>
      </p:pic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3441700" y="2343150"/>
            <a:ext cx="5702300" cy="27622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166" name="WordArt 14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858000" cy="13620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537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Bài học đã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KẾT THÚC</a:t>
            </a:r>
          </a:p>
        </p:txBody>
      </p:sp>
      <p:sp>
        <p:nvSpPr>
          <p:cNvPr id="49167" name="WordArt 15" descr="Narrow vertical"/>
          <p:cNvSpPr>
            <a:spLocks noChangeArrowheads="1" noChangeShapeType="1" noTextEdit="1"/>
          </p:cNvSpPr>
          <p:nvPr/>
        </p:nvSpPr>
        <p:spPr bwMode="auto">
          <a:xfrm>
            <a:off x="4343400" y="3028950"/>
            <a:ext cx="3505200" cy="11604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014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Thân ái chào các em</a:t>
            </a:r>
            <a:endParaRPr lang="en-US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370700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5" grpId="0" animBg="1"/>
      <p:bldP spid="49166" grpId="0" animBg="1"/>
      <p:bldP spid="4916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MMPROD_UIDATA" val="&lt;database version=&quot;11.0&quot;&gt;&lt;object type=&quot;1&quot; unique_id=&quot;10001&quot;&gt;&lt;object type=&quot;2&quot; unique_id=&quot;11074&quot;&gt;&lt;object type=&quot;3&quot; unique_id=&quot;11075&quot;&gt;&lt;property id=&quot;20148&quot; value=&quot;5&quot;/&gt;&lt;property id=&quot;20300&quot; value=&quot;Slide 1&quot;/&gt;&lt;property id=&quot;20307&quot; value=&quot;257&quot;/&gt;&lt;/object&gt;&lt;object type=&quot;3&quot; unique_id=&quot;11076&quot;&gt;&lt;property id=&quot;20148&quot; value=&quot;5&quot;/&gt;&lt;property id=&quot;20300&quot; value=&quot;Slide 2&quot;/&gt;&lt;property id=&quot;20307&quot; value=&quot;258&quot;/&gt;&lt;/object&gt;&lt;object type=&quot;3&quot; unique_id=&quot;11077&quot;&gt;&lt;property id=&quot;20148&quot; value=&quot;5&quot;/&gt;&lt;property id=&quot;20300&quot; value=&quot;Slide 3&quot;/&gt;&lt;property id=&quot;20307&quot; value=&quot;259&quot;/&gt;&lt;/object&gt;&lt;object type=&quot;3&quot; unique_id=&quot;11078&quot;&gt;&lt;property id=&quot;20148&quot; value=&quot;5&quot;/&gt;&lt;property id=&quot;20300&quot; value=&quot;Slide 4&quot;/&gt;&lt;property id=&quot;20307&quot; value=&quot;260&quot;/&gt;&lt;/object&gt;&lt;object type=&quot;3&quot; unique_id=&quot;11079&quot;&gt;&lt;property id=&quot;20148&quot; value=&quot;5&quot;/&gt;&lt;property id=&quot;20300&quot; value=&quot;Slide 5&quot;/&gt;&lt;property id=&quot;20307&quot; value=&quot;261&quot;/&gt;&lt;/object&gt;&lt;object type=&quot;3&quot; unique_id=&quot;11080&quot;&gt;&lt;property id=&quot;20148&quot; value=&quot;5&quot;/&gt;&lt;property id=&quot;20300&quot; value=&quot;Slide 6&quot;/&gt;&lt;property id=&quot;20307&quot; value=&quot;262&quot;/&gt;&lt;/object&gt;&lt;object type=&quot;3&quot; unique_id=&quot;11081&quot;&gt;&lt;property id=&quot;20148&quot; value=&quot;5&quot;/&gt;&lt;property id=&quot;20300&quot; value=&quot;Slide 7&quot;/&gt;&lt;property id=&quot;20307&quot; value=&quot;263&quot;/&gt;&lt;/object&gt;&lt;object type=&quot;3&quot; unique_id=&quot;11082&quot;&gt;&lt;property id=&quot;20148&quot; value=&quot;5&quot;/&gt;&lt;property id=&quot;20300&quot; value=&quot;Slide 8 - &amp;quot;DẶN DÒ&amp;quot;&quot;/&gt;&lt;property id=&quot;20307&quot; value=&quot;264&quot;/&gt;&lt;/object&gt;&lt;object type=&quot;3&quot; unique_id=&quot;11083&quot;&gt;&lt;property id=&quot;20148&quot; value=&quot;5&quot;/&gt;&lt;property id=&quot;20300&quot; value=&quot;Slide 9&quot;/&gt;&lt;property id=&quot;20307&quot; value=&quot;265&quot;/&gt;&lt;/object&gt;&lt;/object&gt;&lt;object type=&quot;8&quot; unique_id=&quot;1109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434</Words>
  <Application>Microsoft Office PowerPoint</Application>
  <PresentationFormat>On-screen Show (4:3)</PresentationFormat>
  <Paragraphs>45</Paragraphs>
  <Slides>9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Unicode MS</vt:lpstr>
      <vt:lpstr>Arial</vt:lpstr>
      <vt:lpstr>Calibri</vt:lpstr>
      <vt:lpstr>Times New Roman</vt:lpstr>
      <vt:lpstr>Wingdings</vt:lpstr>
      <vt:lpstr>Layers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DẶN DÒ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</cp:revision>
  <dcterms:created xsi:type="dcterms:W3CDTF">2018-10-20T21:51:52Z</dcterms:created>
  <dcterms:modified xsi:type="dcterms:W3CDTF">2018-10-20T22:33:14Z</dcterms:modified>
</cp:coreProperties>
</file>