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101" d="100"/>
          <a:sy n="101" d="100"/>
        </p:scale>
        <p:origin x="126"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B65A50-81B0-4F36-A7F5-92A2BC249BD0}" type="datetimeFigureOut">
              <a:rPr lang="en-US" smtClean="0"/>
              <a:t>21/10/2018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CBAFD1-4594-4537-8803-EF9C613D3470}" type="slidenum">
              <a:rPr lang="en-US" smtClean="0"/>
              <a:t>‹#›</a:t>
            </a:fld>
            <a:endParaRPr lang="en-US"/>
          </a:p>
        </p:txBody>
      </p:sp>
    </p:spTree>
    <p:extLst>
      <p:ext uri="{BB962C8B-B14F-4D97-AF65-F5344CB8AC3E}">
        <p14:creationId xmlns:p14="http://schemas.microsoft.com/office/powerpoint/2010/main" val="2930711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B6EBD71F-D2B9-4F76-9C71-3B8974D7895E}" type="slidenum">
              <a:rPr lang="en-US" altLang="en-US" sz="1200">
                <a:solidFill>
                  <a:srgbClr val="000000"/>
                </a:solidFill>
              </a:rPr>
              <a:pPr algn="r" fontAlgn="base">
                <a:spcBef>
                  <a:spcPct val="0"/>
                </a:spcBef>
                <a:spcAft>
                  <a:spcPct val="0"/>
                </a:spcAft>
              </a:pPr>
              <a:t>1</a:t>
            </a:fld>
            <a:endParaRPr lang="en-US" altLang="en-US" sz="1200">
              <a:solidFill>
                <a:srgbClr val="000000"/>
              </a:solidFill>
            </a:endParaRPr>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332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9C8BBBB3-514C-4CA4-BA33-32A5D90F3470}" type="slidenum">
              <a:rPr lang="en-US" altLang="en-US" sz="1200">
                <a:solidFill>
                  <a:srgbClr val="000000"/>
                </a:solidFill>
                <a:latin typeface="Calibri" panose="020F0502020204030204" pitchFamily="34" charset="0"/>
              </a:rPr>
              <a:pPr algn="r" fontAlgn="base">
                <a:spcBef>
                  <a:spcPct val="0"/>
                </a:spcBef>
                <a:spcAft>
                  <a:spcPct val="0"/>
                </a:spcAft>
              </a:pPr>
              <a:t>10</a:t>
            </a:fld>
            <a:endParaRPr lang="en-US" altLang="en-US" sz="1200">
              <a:solidFill>
                <a:srgbClr val="000000"/>
              </a:solidFill>
              <a:latin typeface="Calibri" panose="020F0502020204030204" pitchFamily="34" charset="0"/>
            </a:endParaRPr>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804040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18F5033C-6129-4BA9-98FC-9E59ECB626FB}" type="slidenum">
              <a:rPr lang="en-US" altLang="en-US" sz="1200">
                <a:solidFill>
                  <a:srgbClr val="000000"/>
                </a:solidFill>
                <a:latin typeface="Calibri" panose="020F0502020204030204" pitchFamily="34" charset="0"/>
              </a:rPr>
              <a:pPr algn="r" fontAlgn="base">
                <a:spcBef>
                  <a:spcPct val="0"/>
                </a:spcBef>
                <a:spcAft>
                  <a:spcPct val="0"/>
                </a:spcAft>
              </a:pPr>
              <a:t>11</a:t>
            </a:fld>
            <a:endParaRPr lang="en-US" altLang="en-US" sz="1200">
              <a:solidFill>
                <a:srgbClr val="000000"/>
              </a:solidFill>
              <a:latin typeface="Calibri" panose="020F0502020204030204" pitchFamily="34" charset="0"/>
            </a:endParaRPr>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960028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CA835C3A-3566-481B-AB52-77F67D85F231}" type="slidenum">
              <a:rPr lang="en-US" altLang="en-US" sz="1200">
                <a:solidFill>
                  <a:srgbClr val="000000"/>
                </a:solidFill>
                <a:latin typeface="Calibri" panose="020F0502020204030204" pitchFamily="34" charset="0"/>
              </a:rPr>
              <a:pPr algn="r" fontAlgn="base">
                <a:spcBef>
                  <a:spcPct val="0"/>
                </a:spcBef>
                <a:spcAft>
                  <a:spcPct val="0"/>
                </a:spcAft>
              </a:pPr>
              <a:t>12</a:t>
            </a:fld>
            <a:endParaRPr lang="en-US" altLang="en-US" sz="1200">
              <a:solidFill>
                <a:srgbClr val="000000"/>
              </a:solidFill>
              <a:latin typeface="Calibri" panose="020F0502020204030204" pitchFamily="34" charset="0"/>
            </a:endParaRPr>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7835132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74A1D49E-887E-4C50-9209-3E104ABD5795}" type="slidenum">
              <a:rPr lang="en-US" altLang="en-US" sz="1200">
                <a:solidFill>
                  <a:srgbClr val="000000"/>
                </a:solidFill>
                <a:latin typeface="Calibri" panose="020F0502020204030204" pitchFamily="34" charset="0"/>
              </a:rPr>
              <a:pPr algn="r" fontAlgn="base">
                <a:spcBef>
                  <a:spcPct val="0"/>
                </a:spcBef>
                <a:spcAft>
                  <a:spcPct val="0"/>
                </a:spcAft>
              </a:pPr>
              <a:t>13</a:t>
            </a:fld>
            <a:endParaRPr lang="en-US" altLang="en-US" sz="1200">
              <a:solidFill>
                <a:srgbClr val="000000"/>
              </a:solidFill>
              <a:latin typeface="Calibri" panose="020F0502020204030204" pitchFamily="34" charset="0"/>
            </a:endParaRPr>
          </a:p>
        </p:txBody>
      </p:sp>
      <p:sp>
        <p:nvSpPr>
          <p:cNvPr id="289795" name="Rectangle 2"/>
          <p:cNvSpPr>
            <a:spLocks noGrp="1" noRot="1" noChangeAspect="1" noChangeArrowheads="1" noTextEdit="1"/>
          </p:cNvSpPr>
          <p:nvPr>
            <p:ph type="sldImg"/>
          </p:nvPr>
        </p:nvSpPr>
        <p:spPr>
          <a:ln/>
        </p:spPr>
      </p:sp>
      <p:sp>
        <p:nvSpPr>
          <p:cNvPr id="289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689438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F0FBB94C-B197-47DD-A48D-FD05A5FB6B00}" type="slidenum">
              <a:rPr lang="en-US" altLang="en-US" sz="1200">
                <a:solidFill>
                  <a:srgbClr val="000000"/>
                </a:solidFill>
                <a:latin typeface="Calibri" panose="020F0502020204030204" pitchFamily="34" charset="0"/>
              </a:rPr>
              <a:pPr algn="r" fontAlgn="base">
                <a:spcBef>
                  <a:spcPct val="0"/>
                </a:spcBef>
                <a:spcAft>
                  <a:spcPct val="0"/>
                </a:spcAft>
              </a:pPr>
              <a:t>14</a:t>
            </a:fld>
            <a:endParaRPr lang="en-US" altLang="en-US" sz="1200">
              <a:solidFill>
                <a:srgbClr val="000000"/>
              </a:solidFill>
              <a:latin typeface="Calibri" panose="020F0502020204030204" pitchFamily="34" charset="0"/>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324298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BA3A43CE-DC13-4000-8F51-35CF456538BE}" type="slidenum">
              <a:rPr lang="en-US" altLang="en-US" sz="1200">
                <a:solidFill>
                  <a:srgbClr val="000000"/>
                </a:solidFill>
                <a:latin typeface="Calibri" panose="020F0502020204030204" pitchFamily="34" charset="0"/>
              </a:rPr>
              <a:pPr algn="r" fontAlgn="base">
                <a:spcBef>
                  <a:spcPct val="0"/>
                </a:spcBef>
                <a:spcAft>
                  <a:spcPct val="0"/>
                </a:spcAft>
              </a:pPr>
              <a:t>15</a:t>
            </a:fld>
            <a:endParaRPr lang="en-US" altLang="en-US" sz="1200">
              <a:solidFill>
                <a:srgbClr val="000000"/>
              </a:solidFill>
              <a:latin typeface="Calibri" panose="020F0502020204030204" pitchFamily="34" charset="0"/>
            </a:endParaRPr>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774919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5EE8F73C-037F-47FB-A2ED-7D6FC6B075A0}" type="slidenum">
              <a:rPr lang="en-US" altLang="en-US" sz="1200">
                <a:solidFill>
                  <a:srgbClr val="000000"/>
                </a:solidFill>
                <a:latin typeface="Calibri" panose="020F0502020204030204" pitchFamily="34" charset="0"/>
              </a:rPr>
              <a:pPr algn="r" fontAlgn="base">
                <a:spcBef>
                  <a:spcPct val="0"/>
                </a:spcBef>
                <a:spcAft>
                  <a:spcPct val="0"/>
                </a:spcAft>
              </a:pPr>
              <a:t>16</a:t>
            </a:fld>
            <a:endParaRPr lang="en-US" altLang="en-US" sz="1200">
              <a:solidFill>
                <a:srgbClr val="000000"/>
              </a:solidFill>
              <a:latin typeface="Calibri" panose="020F0502020204030204" pitchFamily="34" charset="0"/>
            </a:endParaRPr>
          </a:p>
        </p:txBody>
      </p:sp>
      <p:sp>
        <p:nvSpPr>
          <p:cNvPr id="295939" name="Rectangle 2"/>
          <p:cNvSpPr>
            <a:spLocks noGrp="1" noRot="1" noChangeAspect="1" noChangeArrowheads="1" noTextEdit="1"/>
          </p:cNvSpPr>
          <p:nvPr>
            <p:ph type="sldImg"/>
          </p:nvPr>
        </p:nvSpPr>
        <p:spPr>
          <a:ln/>
        </p:spPr>
      </p:sp>
      <p:sp>
        <p:nvSpPr>
          <p:cNvPr id="295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4215177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97A6AC1D-FFC0-4DBB-8161-EB6D20F56815}" type="slidenum">
              <a:rPr lang="en-US" altLang="en-US" sz="1200">
                <a:solidFill>
                  <a:srgbClr val="000000"/>
                </a:solidFill>
              </a:rPr>
              <a:pPr algn="r" fontAlgn="base">
                <a:spcBef>
                  <a:spcPct val="0"/>
                </a:spcBef>
                <a:spcAft>
                  <a:spcPct val="0"/>
                </a:spcAft>
              </a:pPr>
              <a:t>17</a:t>
            </a:fld>
            <a:endParaRPr lang="en-US" altLang="en-US" sz="1200">
              <a:solidFill>
                <a:srgbClr val="000000"/>
              </a:solidFill>
            </a:endParaRPr>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715606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998CB5A9-9E59-4653-8FD1-2EB047540C4A}" type="slidenum">
              <a:rPr lang="en-US" altLang="en-US" sz="1200">
                <a:solidFill>
                  <a:srgbClr val="000000"/>
                </a:solidFill>
                <a:latin typeface="Calibri" panose="020F0502020204030204" pitchFamily="34" charset="0"/>
              </a:rPr>
              <a:pPr algn="r" fontAlgn="base">
                <a:spcBef>
                  <a:spcPct val="0"/>
                </a:spcBef>
                <a:spcAft>
                  <a:spcPct val="0"/>
                </a:spcAft>
              </a:pPr>
              <a:t>2</a:t>
            </a:fld>
            <a:endParaRPr lang="en-US" altLang="en-US" sz="1200">
              <a:solidFill>
                <a:srgbClr val="000000"/>
              </a:solidFill>
              <a:latin typeface="Calibri" panose="020F0502020204030204" pitchFamily="34" charset="0"/>
            </a:endParaRPr>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850584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F56D96A0-9CB1-416B-A370-F6DD45694EE8}" type="slidenum">
              <a:rPr lang="en-US" altLang="en-US" sz="1200">
                <a:solidFill>
                  <a:srgbClr val="000000"/>
                </a:solidFill>
                <a:latin typeface="Calibri" panose="020F0502020204030204" pitchFamily="34" charset="0"/>
              </a:rPr>
              <a:pPr algn="r" fontAlgn="base">
                <a:spcBef>
                  <a:spcPct val="0"/>
                </a:spcBef>
                <a:spcAft>
                  <a:spcPct val="0"/>
                </a:spcAft>
              </a:pPr>
              <a:t>3</a:t>
            </a:fld>
            <a:endParaRPr lang="en-US" altLang="en-US" sz="1200">
              <a:solidFill>
                <a:srgbClr val="000000"/>
              </a:solidFill>
              <a:latin typeface="Calibri" panose="020F0502020204030204" pitchFamily="34" charset="0"/>
            </a:endParaRPr>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930715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B7D7F0D8-9E39-4C8D-BE71-FD7E3812D876}" type="slidenum">
              <a:rPr lang="en-US" altLang="en-US" sz="1200">
                <a:solidFill>
                  <a:srgbClr val="000000"/>
                </a:solidFill>
                <a:latin typeface="Calibri" panose="020F0502020204030204" pitchFamily="34" charset="0"/>
              </a:rPr>
              <a:pPr algn="r" fontAlgn="base">
                <a:spcBef>
                  <a:spcPct val="0"/>
                </a:spcBef>
                <a:spcAft>
                  <a:spcPct val="0"/>
                </a:spcAft>
              </a:pPr>
              <a:t>4</a:t>
            </a:fld>
            <a:endParaRPr lang="en-US" altLang="en-US" sz="1200">
              <a:solidFill>
                <a:srgbClr val="000000"/>
              </a:solidFill>
              <a:latin typeface="Calibri" panose="020F0502020204030204" pitchFamily="34" charset="0"/>
            </a:endParaRPr>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328819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15E87D2C-C17D-42F0-8EC3-89D82C0E58F1}" type="slidenum">
              <a:rPr lang="en-US" altLang="en-US" sz="1200">
                <a:solidFill>
                  <a:srgbClr val="000000"/>
                </a:solidFill>
                <a:latin typeface="Calibri" panose="020F0502020204030204" pitchFamily="34" charset="0"/>
              </a:rPr>
              <a:pPr algn="r" fontAlgn="base">
                <a:spcBef>
                  <a:spcPct val="0"/>
                </a:spcBef>
                <a:spcAft>
                  <a:spcPct val="0"/>
                </a:spcAft>
              </a:pPr>
              <a:t>5</a:t>
            </a:fld>
            <a:endParaRPr lang="en-US" altLang="en-US" sz="1200">
              <a:solidFill>
                <a:srgbClr val="000000"/>
              </a:solidFill>
              <a:latin typeface="Calibri" panose="020F0502020204030204" pitchFamily="34" charset="0"/>
            </a:endParaRPr>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663080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8465A38D-22FC-46DB-80F0-6BD296D3FF49}" type="slidenum">
              <a:rPr lang="en-US" altLang="en-US" sz="1200">
                <a:solidFill>
                  <a:srgbClr val="000000"/>
                </a:solidFill>
                <a:latin typeface="Calibri" panose="020F0502020204030204" pitchFamily="34" charset="0"/>
              </a:rPr>
              <a:pPr algn="r" fontAlgn="base">
                <a:spcBef>
                  <a:spcPct val="0"/>
                </a:spcBef>
                <a:spcAft>
                  <a:spcPct val="0"/>
                </a:spcAft>
              </a:pPr>
              <a:t>6</a:t>
            </a:fld>
            <a:endParaRPr lang="en-US" altLang="en-US" sz="1200">
              <a:solidFill>
                <a:srgbClr val="000000"/>
              </a:solidFill>
              <a:latin typeface="Calibri" panose="020F0502020204030204" pitchFamily="34" charset="0"/>
            </a:endParaRPr>
          </a:p>
        </p:txBody>
      </p:sp>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298321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56AE3C04-F35C-4EBA-AEA1-1FC01AC6B39C}" type="slidenum">
              <a:rPr lang="en-US" altLang="en-US" sz="1200">
                <a:solidFill>
                  <a:srgbClr val="000000"/>
                </a:solidFill>
                <a:latin typeface="Calibri" panose="020F0502020204030204" pitchFamily="34" charset="0"/>
              </a:rPr>
              <a:pPr algn="r" fontAlgn="base">
                <a:spcBef>
                  <a:spcPct val="0"/>
                </a:spcBef>
                <a:spcAft>
                  <a:spcPct val="0"/>
                </a:spcAft>
              </a:pPr>
              <a:t>7</a:t>
            </a:fld>
            <a:endParaRPr lang="en-US" altLang="en-US" sz="1200">
              <a:solidFill>
                <a:srgbClr val="000000"/>
              </a:solidFill>
              <a:latin typeface="Calibri" panose="020F0502020204030204" pitchFamily="34" charset="0"/>
            </a:endParaRPr>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683617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E126171C-23FB-42EC-9D39-4A6D0CC1C589}" type="slidenum">
              <a:rPr lang="en-US" altLang="en-US" sz="1200">
                <a:solidFill>
                  <a:srgbClr val="000000"/>
                </a:solidFill>
                <a:latin typeface="Calibri" panose="020F0502020204030204" pitchFamily="34" charset="0"/>
              </a:rPr>
              <a:pPr algn="r" fontAlgn="base">
                <a:spcBef>
                  <a:spcPct val="0"/>
                </a:spcBef>
                <a:spcAft>
                  <a:spcPct val="0"/>
                </a:spcAft>
              </a:pPr>
              <a:t>8</a:t>
            </a:fld>
            <a:endParaRPr lang="en-US" altLang="en-US" sz="1200">
              <a:solidFill>
                <a:srgbClr val="000000"/>
              </a:solidFill>
              <a:latin typeface="Calibri" panose="020F0502020204030204" pitchFamily="34" charset="0"/>
            </a:endParaRPr>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886303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A35953FF-7077-4E0E-8EC3-C50C7C61E393}" type="slidenum">
              <a:rPr lang="en-US" altLang="en-US" sz="1200">
                <a:solidFill>
                  <a:srgbClr val="000000"/>
                </a:solidFill>
                <a:latin typeface="Calibri" panose="020F0502020204030204" pitchFamily="34" charset="0"/>
              </a:rPr>
              <a:pPr algn="r" fontAlgn="base">
                <a:spcBef>
                  <a:spcPct val="0"/>
                </a:spcBef>
                <a:spcAft>
                  <a:spcPct val="0"/>
                </a:spcAft>
              </a:pPr>
              <a:t>9</a:t>
            </a:fld>
            <a:endParaRPr lang="en-US" altLang="en-US" sz="1200">
              <a:solidFill>
                <a:srgbClr val="000000"/>
              </a:solidFill>
              <a:latin typeface="Calibri" panose="020F0502020204030204" pitchFamily="34" charset="0"/>
            </a:endParaRPr>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915779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30731" name="Rectangle 11"/>
          <p:cNvSpPr>
            <a:spLocks noGrp="1" noChangeArrowheads="1"/>
          </p:cNvSpPr>
          <p:nvPr>
            <p:ph type="ctrTitle"/>
          </p:nvPr>
        </p:nvSpPr>
        <p:spPr>
          <a:xfrm>
            <a:off x="2057400" y="1143000"/>
            <a:ext cx="6629400" cy="2209800"/>
          </a:xfrm>
        </p:spPr>
        <p:txBody>
          <a:bodyPr/>
          <a:lstStyle>
            <a:lvl1pPr>
              <a:defRPr sz="4800"/>
            </a:lvl1pPr>
          </a:lstStyle>
          <a:p>
            <a:r>
              <a:rPr lang="en-US"/>
              <a:t>Click to edit Master title style</a:t>
            </a:r>
          </a:p>
        </p:txBody>
      </p:sp>
      <p:sp>
        <p:nvSpPr>
          <p:cNvPr id="30732"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half" idx="10"/>
          </p:nvPr>
        </p:nvSpPr>
        <p:spPr>
          <a:xfrm>
            <a:off x="912813" y="6251575"/>
            <a:ext cx="1905000" cy="457200"/>
          </a:xfrm>
        </p:spPr>
        <p:txBody>
          <a:bodyPr/>
          <a:lstStyle>
            <a:lvl1pPr>
              <a:defRPr/>
            </a:lvl1pPr>
          </a:lstStyle>
          <a:p>
            <a:pPr>
              <a:defRPr/>
            </a:pPr>
            <a:endParaRPr lang="en-US">
              <a:solidFill>
                <a:srgbClr val="000000"/>
              </a:solidFill>
            </a:endParaRPr>
          </a:p>
        </p:txBody>
      </p:sp>
      <p:sp>
        <p:nvSpPr>
          <p:cNvPr id="14" name="Rectangle 14"/>
          <p:cNvSpPr>
            <a:spLocks noGrp="1" noChangeArrowheads="1"/>
          </p:cNvSpPr>
          <p:nvPr>
            <p:ph type="ftr" sz="quarter" idx="11"/>
          </p:nvPr>
        </p:nvSpPr>
        <p:spPr>
          <a:xfrm>
            <a:off x="3354388" y="6248400"/>
            <a:ext cx="2895600" cy="457200"/>
          </a:xfrm>
        </p:spPr>
        <p:txBody>
          <a:bodyPr/>
          <a:lstStyle>
            <a:lvl1pPr>
              <a:defRPr/>
            </a:lvl1pPr>
          </a:lstStyle>
          <a:p>
            <a:pPr>
              <a:defRPr/>
            </a:pPr>
            <a:endParaRPr lang="en-US">
              <a:solidFill>
                <a:srgbClr val="000000"/>
              </a:solidFill>
            </a:endParaRPr>
          </a:p>
        </p:txBody>
      </p:sp>
      <p:sp>
        <p:nvSpPr>
          <p:cNvPr id="15" name="Rectangle 15"/>
          <p:cNvSpPr>
            <a:spLocks noGrp="1" noChangeArrowheads="1"/>
          </p:cNvSpPr>
          <p:nvPr>
            <p:ph type="sldNum" sz="quarter" idx="12"/>
          </p:nvPr>
        </p:nvSpPr>
        <p:spPr/>
        <p:txBody>
          <a:bodyPr/>
          <a:lstStyle>
            <a:lvl1pPr>
              <a:defRPr/>
            </a:lvl1pPr>
          </a:lstStyle>
          <a:p>
            <a:fld id="{F2E55960-4D05-47C0-AA45-42C63A2BBE7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07714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4F88EEE-AF86-4F20-83B5-2F8F0DD7BFE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10166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D26191A-4B71-4A75-9542-D3885A1858D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265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277813"/>
            <a:ext cx="77724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D655AC55-EC85-4FEE-B9AD-902550805F8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137078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6781800" y="6248400"/>
            <a:ext cx="1905000" cy="457200"/>
          </a:xfrm>
        </p:spPr>
        <p:txBody>
          <a:bodyPr/>
          <a:lstStyle>
            <a:lvl1pPr>
              <a:defRPr/>
            </a:lvl1pPr>
          </a:lstStyle>
          <a:p>
            <a:fld id="{ED1087D5-97A4-4E1B-AC1E-6E9430604BA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38149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Online Image Placeholder 3"/>
          <p:cNvSpPr>
            <a:spLocks noGrp="1"/>
          </p:cNvSpPr>
          <p:nvPr>
            <p:ph type="clipArt" sz="half" idx="2"/>
          </p:nvPr>
        </p:nvSpPr>
        <p:spPr>
          <a:xfrm>
            <a:off x="4876800" y="1600200"/>
            <a:ext cx="3810000" cy="4530725"/>
          </a:xfrm>
        </p:spPr>
        <p:txBody>
          <a:bodyPr/>
          <a:lstStyle/>
          <a:p>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3D141553-B11C-4661-88EA-EF0651D4C58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30361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Online Image Placeholder 2"/>
          <p:cNvSpPr>
            <a:spLocks noGrp="1"/>
          </p:cNvSpPr>
          <p:nvPr>
            <p:ph type="clipArt" sz="half" idx="1"/>
          </p:nvPr>
        </p:nvSpPr>
        <p:spPr>
          <a:xfrm>
            <a:off x="914400" y="1600200"/>
            <a:ext cx="3810000" cy="4530725"/>
          </a:xfrm>
        </p:spPr>
        <p:txBody>
          <a:bodyPr/>
          <a:lstStyle/>
          <a:p>
            <a:endParaRPr lang="en-US"/>
          </a:p>
        </p:txBody>
      </p:sp>
      <p:sp>
        <p:nvSpPr>
          <p:cNvPr id="4" name="Text Placeholder 3"/>
          <p:cNvSpPr>
            <a:spLocks noGrp="1"/>
          </p:cNvSpPr>
          <p:nvPr>
            <p:ph type="body"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EB625F4D-2BF4-4AA5-9F1B-A8D3672B6C6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0226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C9280981-CE2A-486F-A800-9865C465B70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7450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89EBE1B7-B2AF-4BF7-AA0D-00DC881D03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57652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A9C1564F-4931-47D3-8FC8-821B5323350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3092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1"/>
          <p:cNvSpPr>
            <a:spLocks noGrp="1" noChangeArrowheads="1"/>
          </p:cNvSpPr>
          <p:nvPr>
            <p:ph type="sldNum" sz="quarter" idx="12"/>
          </p:nvPr>
        </p:nvSpPr>
        <p:spPr>
          <a:ln/>
        </p:spPr>
        <p:txBody>
          <a:bodyPr/>
          <a:lstStyle>
            <a:lvl1pPr>
              <a:defRPr/>
            </a:lvl1pPr>
          </a:lstStyle>
          <a:p>
            <a:fld id="{ED681139-EEC6-4E45-9CC9-6D221ED5206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5743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93783DCE-7786-469A-BA1E-681B91AB175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6234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1"/>
          <p:cNvSpPr>
            <a:spLocks noGrp="1" noChangeArrowheads="1"/>
          </p:cNvSpPr>
          <p:nvPr>
            <p:ph type="sldNum" sz="quarter" idx="12"/>
          </p:nvPr>
        </p:nvSpPr>
        <p:spPr>
          <a:ln/>
        </p:spPr>
        <p:txBody>
          <a:bodyPr/>
          <a:lstStyle>
            <a:lvl1pPr>
              <a:defRPr/>
            </a:lvl1pPr>
          </a:lstStyle>
          <a:p>
            <a:fld id="{2A1EE989-6131-4509-B5FF-439B9868FCC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7139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6890CA25-6C3E-41BA-AC7C-D4EA39FA18F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26729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4E7DB4B0-022E-434A-93B5-ACDCC98480C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79442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8686800" cy="4876800"/>
            <a:chOff x="0" y="0"/>
            <a:chExt cx="5472" cy="3072"/>
          </a:xfrm>
        </p:grpSpPr>
        <p:sp>
          <p:nvSpPr>
            <p:cNvPr id="29699"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2058" name="Group 4"/>
            <p:cNvGrpSpPr>
              <a:grpSpLocks/>
            </p:cNvGrpSpPr>
            <p:nvPr/>
          </p:nvGrpSpPr>
          <p:grpSpPr bwMode="auto">
            <a:xfrm>
              <a:off x="240" y="893"/>
              <a:ext cx="5232" cy="115"/>
              <a:chOff x="240" y="893"/>
              <a:chExt cx="5232" cy="115"/>
            </a:xfrm>
          </p:grpSpPr>
          <p:sp>
            <p:nvSpPr>
              <p:cNvPr id="29701"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29702"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2051" name="Rectangle 7"/>
          <p:cNvSpPr>
            <a:spLocks noGrp="1" noChangeArrowheads="1"/>
          </p:cNvSpPr>
          <p:nvPr>
            <p:ph type="title"/>
          </p:nvPr>
        </p:nvSpPr>
        <p:spPr bwMode="auto">
          <a:xfrm>
            <a:off x="914400" y="2778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2" name="Rectangle 8"/>
          <p:cNvSpPr>
            <a:spLocks noGrp="1" noChangeArrowheads="1"/>
          </p:cNvSpPr>
          <p:nvPr>
            <p:ph type="body" idx="1"/>
          </p:nvPr>
        </p:nvSpPr>
        <p:spPr bwMode="auto">
          <a:xfrm>
            <a:off x="914400" y="1600200"/>
            <a:ext cx="77724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9705"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6"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7"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panose="020B0604020202020204" pitchFamily="34" charset="0"/>
              </a:defRPr>
            </a:lvl1pPr>
          </a:lstStyle>
          <a:p>
            <a:pPr eaLnBrk="0" fontAlgn="base" hangingPunct="0">
              <a:spcBef>
                <a:spcPct val="0"/>
              </a:spcBef>
              <a:spcAft>
                <a:spcPct val="0"/>
              </a:spcAft>
            </a:pPr>
            <a:fld id="{EEE4AE7E-54F5-49B1-9C4B-57DBE6F1E64B}"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
        <p:nvSpPr>
          <p:cNvPr id="29708"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spTree>
    <p:extLst>
      <p:ext uri="{BB962C8B-B14F-4D97-AF65-F5344CB8AC3E}">
        <p14:creationId xmlns:p14="http://schemas.microsoft.com/office/powerpoint/2010/main" val="37590036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par>
    </p:tnLst>
  </p:timing>
  <p:txStyles>
    <p:titleStyle>
      <a:lvl1pPr algn="l" rtl="0" eaLnBrk="0" fontAlgn="base" hangingPunct="0">
        <a:spcBef>
          <a:spcPct val="0"/>
        </a:spcBef>
        <a:spcAft>
          <a:spcPct val="0"/>
        </a:spcAft>
        <a:defRPr sz="4200" b="0" i="0" u="none">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itchFamily="18" charset="0"/>
        </a:defRPr>
      </a:lvl2pPr>
      <a:lvl3pPr algn="l" rtl="0" eaLnBrk="0" fontAlgn="base" hangingPunct="0">
        <a:spcBef>
          <a:spcPct val="0"/>
        </a:spcBef>
        <a:spcAft>
          <a:spcPct val="0"/>
        </a:spcAft>
        <a:defRPr sz="4200">
          <a:solidFill>
            <a:schemeClr val="tx2"/>
          </a:solidFill>
          <a:latin typeface="Times New Roman" pitchFamily="18" charset="0"/>
        </a:defRPr>
      </a:lvl3pPr>
      <a:lvl4pPr algn="l" rtl="0" eaLnBrk="0" fontAlgn="base" hangingPunct="0">
        <a:spcBef>
          <a:spcPct val="0"/>
        </a:spcBef>
        <a:spcAft>
          <a:spcPct val="0"/>
        </a:spcAft>
        <a:defRPr sz="4200">
          <a:solidFill>
            <a:schemeClr val="tx2"/>
          </a:solidFill>
          <a:latin typeface="Times New Roman" pitchFamily="18" charset="0"/>
        </a:defRPr>
      </a:lvl4pPr>
      <a:lvl5pPr algn="l" rtl="0" eaLnBrk="0" fontAlgn="base" hangingPunct="0">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folHlink"/>
        </a:buClr>
        <a:buSzPct val="90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anose="05000000000000000000"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folHlink"/>
        </a:buClr>
        <a:buSzPct val="55000"/>
        <a:buFont typeface="Wingdings" panose="05000000000000000000" pitchFamily="2" charset="2"/>
        <a:buChar char="n"/>
        <a:defRPr sz="2300">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4" name="Picture 2" descr="slide0003_image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25"/>
            <a:ext cx="9180513" cy="6848475"/>
          </a:xfrm>
          <a:prstGeom prst="rect">
            <a:avLst/>
          </a:prstGeom>
          <a:noFill/>
          <a:extLst>
            <a:ext uri="{909E8E84-426E-40DD-AFC4-6F175D3DCCD1}">
              <a14:hiddenFill xmlns:a14="http://schemas.microsoft.com/office/drawing/2010/main">
                <a:solidFill>
                  <a:srgbClr val="FFFFFF"/>
                </a:solidFill>
              </a14:hiddenFill>
            </a:ext>
          </a:extLst>
        </p:spPr>
      </p:pic>
      <p:sp>
        <p:nvSpPr>
          <p:cNvPr id="27652" name="Text Box 4"/>
          <p:cNvSpPr txBox="1">
            <a:spLocks noChangeArrowheads="1"/>
          </p:cNvSpPr>
          <p:nvPr/>
        </p:nvSpPr>
        <p:spPr bwMode="auto">
          <a:xfrm>
            <a:off x="4140200" y="1412875"/>
            <a:ext cx="11525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3000" b="1">
                <a:solidFill>
                  <a:srgbClr val="000099"/>
                </a:solidFill>
              </a:rPr>
              <a:t>Bài 6 </a:t>
            </a:r>
          </a:p>
        </p:txBody>
      </p:sp>
      <p:sp>
        <p:nvSpPr>
          <p:cNvPr id="27656" name="Text Box 8"/>
          <p:cNvSpPr txBox="1">
            <a:spLocks noChangeArrowheads="1"/>
          </p:cNvSpPr>
          <p:nvPr/>
        </p:nvSpPr>
        <p:spPr bwMode="auto">
          <a:xfrm>
            <a:off x="5651500" y="4581525"/>
            <a:ext cx="244951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2200">
                <a:solidFill>
                  <a:srgbClr val="FF3399"/>
                </a:solidFill>
              </a:rPr>
              <a:t>Thời gian 2 tiết</a:t>
            </a:r>
          </a:p>
        </p:txBody>
      </p:sp>
      <p:sp>
        <p:nvSpPr>
          <p:cNvPr id="27653" name="Text Box 5"/>
          <p:cNvSpPr txBox="1">
            <a:spLocks noChangeArrowheads="1"/>
          </p:cNvSpPr>
          <p:nvPr/>
        </p:nvSpPr>
        <p:spPr bwMode="auto">
          <a:xfrm>
            <a:off x="2051050" y="3068638"/>
            <a:ext cx="6407150" cy="701675"/>
          </a:xfrm>
          <a:prstGeom prst="rect">
            <a:avLst/>
          </a:prstGeom>
          <a:noFill/>
          <a:ln w="9525">
            <a:no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0" fontAlgn="base" hangingPunct="0">
              <a:spcBef>
                <a:spcPct val="50000"/>
              </a:spcBef>
              <a:spcAft>
                <a:spcPct val="0"/>
              </a:spcAft>
            </a:pPr>
            <a:r>
              <a:rPr lang="en-US" altLang="en-US" sz="4000" b="1">
                <a:solidFill>
                  <a:srgbClr val="FF00FF"/>
                </a:solidFill>
                <a:effectLst>
                  <a:outerShdw blurRad="38100" dist="38100" dir="2700000" algn="tl">
                    <a:srgbClr val="000000"/>
                  </a:outerShdw>
                </a:effectLst>
              </a:rPr>
              <a:t>CÂU LỆNH ĐIỀU KIỆN</a:t>
            </a:r>
          </a:p>
        </p:txBody>
      </p:sp>
    </p:spTree>
    <p:extLst>
      <p:ext uri="{BB962C8B-B14F-4D97-AF65-F5344CB8AC3E}">
        <p14:creationId xmlns:p14="http://schemas.microsoft.com/office/powerpoint/2010/main" val="671143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0-#ppt_w/2"/>
                                          </p:val>
                                        </p:tav>
                                        <p:tav tm="100000">
                                          <p:val>
                                            <p:strVal val="#ppt_x"/>
                                          </p:val>
                                        </p:tav>
                                      </p:tavLst>
                                    </p:anim>
                                    <p:anim calcmode="lin" valueType="num">
                                      <p:cBhvr additive="base">
                                        <p:cTn id="8" dur="500" fill="hold"/>
                                        <p:tgtEl>
                                          <p:spTgt spid="276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5" presetClass="entr" presetSubtype="0" fill="hold" grpId="0" nodeType="afterEffect">
                                  <p:stCondLst>
                                    <p:cond delay="0"/>
                                  </p:stCondLst>
                                  <p:iterate type="lt">
                                    <p:tmPct val="10000"/>
                                  </p:iterate>
                                  <p:childTnLst>
                                    <p:set>
                                      <p:cBhvr>
                                        <p:cTn id="11" dur="1" fill="hold">
                                          <p:stCondLst>
                                            <p:cond delay="0"/>
                                          </p:stCondLst>
                                        </p:cTn>
                                        <p:tgtEl>
                                          <p:spTgt spid="27653"/>
                                        </p:tgtEl>
                                        <p:attrNameLst>
                                          <p:attrName>style.visibility</p:attrName>
                                        </p:attrNameLst>
                                      </p:cBhvr>
                                      <p:to>
                                        <p:strVal val="visible"/>
                                      </p:to>
                                    </p:set>
                                    <p:animEffect transition="in" filter="fade">
                                      <p:cBhvr>
                                        <p:cTn id="12" dur="1000"/>
                                        <p:tgtEl>
                                          <p:spTgt spid="27653"/>
                                        </p:tgtEl>
                                      </p:cBhvr>
                                    </p:animEffect>
                                    <p:anim calcmode="lin" valueType="num">
                                      <p:cBhvr>
                                        <p:cTn id="13" dur="1000" fill="hold"/>
                                        <p:tgtEl>
                                          <p:spTgt spid="27653"/>
                                        </p:tgtEl>
                                        <p:attrNameLst>
                                          <p:attrName>ppt_w</p:attrName>
                                        </p:attrNameLst>
                                      </p:cBhvr>
                                      <p:tavLst>
                                        <p:tav tm="0" fmla="#ppt_w*sin(2.5*pi*$)">
                                          <p:val>
                                            <p:fltVal val="0"/>
                                          </p:val>
                                        </p:tav>
                                        <p:tav tm="100000">
                                          <p:val>
                                            <p:fltVal val="1"/>
                                          </p:val>
                                        </p:tav>
                                      </p:tavLst>
                                    </p:anim>
                                    <p:anim calcmode="lin" valueType="num">
                                      <p:cBhvr>
                                        <p:cTn id="14" dur="1000" fill="hold"/>
                                        <p:tgtEl>
                                          <p:spTgt spid="27653"/>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3200"/>
                            </p:stCondLst>
                            <p:childTnLst>
                              <p:par>
                                <p:cTn id="16" presetID="2" presetClass="entr" presetSubtype="4" fill="hold" grpId="0" nodeType="afterEffect">
                                  <p:stCondLst>
                                    <p:cond delay="0"/>
                                  </p:stCondLst>
                                  <p:childTnLst>
                                    <p:set>
                                      <p:cBhvr>
                                        <p:cTn id="17" dur="1" fill="hold">
                                          <p:stCondLst>
                                            <p:cond delay="0"/>
                                          </p:stCondLst>
                                        </p:cTn>
                                        <p:tgtEl>
                                          <p:spTgt spid="27656"/>
                                        </p:tgtEl>
                                        <p:attrNameLst>
                                          <p:attrName>style.visibility</p:attrName>
                                        </p:attrNameLst>
                                      </p:cBhvr>
                                      <p:to>
                                        <p:strVal val="visible"/>
                                      </p:to>
                                    </p:set>
                                    <p:anim calcmode="lin" valueType="num">
                                      <p:cBhvr additive="base">
                                        <p:cTn id="18" dur="500" fill="hold"/>
                                        <p:tgtEl>
                                          <p:spTgt spid="27656"/>
                                        </p:tgtEl>
                                        <p:attrNameLst>
                                          <p:attrName>ppt_x</p:attrName>
                                        </p:attrNameLst>
                                      </p:cBhvr>
                                      <p:tavLst>
                                        <p:tav tm="0">
                                          <p:val>
                                            <p:strVal val="#ppt_x"/>
                                          </p:val>
                                        </p:tav>
                                        <p:tav tm="100000">
                                          <p:val>
                                            <p:strVal val="#ppt_x"/>
                                          </p:val>
                                        </p:tav>
                                      </p:tavLst>
                                    </p:anim>
                                    <p:anim calcmode="lin" valueType="num">
                                      <p:cBhvr additive="base">
                                        <p:cTn id="19"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6" grpId="0"/>
      <p:bldP spid="276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684213" y="333375"/>
            <a:ext cx="6291262" cy="3816350"/>
          </a:xfrm>
          <a:prstGeom prst="cloudCallout">
            <a:avLst>
              <a:gd name="adj1" fmla="val -55931"/>
              <a:gd name="adj2" fmla="val 61231"/>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Ví dụ 3: Một hiệu sách thực hiện đợt khuyến mãi lớn với nội dung như sau: nếu mua sách với tổng số tiền ít nhất là 100.000 đồng, khách hàng sẽ được giảm 30% tổng số tiền phải thanh toán. Nếu mua sách với tổng số tiền không đến 100.000 đồng. , khách hàng sẽ được giảm 10% tổng số tiền phải thanh toán. Hãy mô tả hoạt động tính tiền cho khách.</a:t>
            </a:r>
            <a:r>
              <a:rPr lang="en-US" altLang="en-US">
                <a:solidFill>
                  <a:srgbClr val="000000"/>
                </a:solidFill>
              </a:rPr>
              <a:t> </a:t>
            </a:r>
          </a:p>
        </p:txBody>
      </p:sp>
      <p:sp>
        <p:nvSpPr>
          <p:cNvPr id="282627" name="Text Box 3"/>
          <p:cNvSpPr txBox="1">
            <a:spLocks noChangeArrowheads="1"/>
          </p:cNvSpPr>
          <p:nvPr/>
        </p:nvSpPr>
        <p:spPr bwMode="auto">
          <a:xfrm>
            <a:off x="1116013" y="4610100"/>
            <a:ext cx="1728787"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thuật toán</a:t>
            </a:r>
            <a:endParaRPr lang="en-US" altLang="en-US" sz="2400">
              <a:solidFill>
                <a:srgbClr val="000099"/>
              </a:solidFill>
            </a:endParaRPr>
          </a:p>
        </p:txBody>
      </p:sp>
      <p:sp>
        <p:nvSpPr>
          <p:cNvPr id="282628" name="Text Box 4"/>
          <p:cNvSpPr txBox="1">
            <a:spLocks noChangeArrowheads="1"/>
          </p:cNvSpPr>
          <p:nvPr/>
        </p:nvSpPr>
        <p:spPr bwMode="auto">
          <a:xfrm>
            <a:off x="3384550" y="4387850"/>
            <a:ext cx="5508625" cy="22256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800000"/>
                </a:solidFill>
              </a:rPr>
              <a:t> Bước 1: Tính tổng số tiền T khách hàng đã mua sách.</a:t>
            </a:r>
          </a:p>
          <a:p>
            <a:pPr eaLnBrk="0" fontAlgn="base" hangingPunct="0">
              <a:spcBef>
                <a:spcPct val="50000"/>
              </a:spcBef>
              <a:spcAft>
                <a:spcPct val="0"/>
              </a:spcAft>
              <a:buFontTx/>
              <a:buChar char="•"/>
            </a:pPr>
            <a:r>
              <a:rPr lang="en-US" altLang="en-US" sz="2000">
                <a:solidFill>
                  <a:srgbClr val="800000"/>
                </a:solidFill>
              </a:rPr>
              <a:t> Bước 2: nếu T&gt;100000, số tiền phải thanh toán là 70% x T; Ngược lại, số tiền phải thanh toán là 30% x T.</a:t>
            </a:r>
          </a:p>
          <a:p>
            <a:pPr eaLnBrk="0" fontAlgn="base" hangingPunct="0">
              <a:spcBef>
                <a:spcPct val="50000"/>
              </a:spcBef>
              <a:spcAft>
                <a:spcPct val="0"/>
              </a:spcAft>
              <a:buFontTx/>
              <a:buChar char="•"/>
            </a:pPr>
            <a:r>
              <a:rPr lang="en-US" altLang="en-US" sz="2000">
                <a:solidFill>
                  <a:srgbClr val="800000"/>
                </a:solidFill>
              </a:rPr>
              <a:t> Bước 3: in hoá đơn</a:t>
            </a:r>
            <a:endParaRPr lang="en-US" altLang="en-US" sz="2000">
              <a:solidFill>
                <a:srgbClr val="000099"/>
              </a:solidFill>
            </a:endParaRPr>
          </a:p>
        </p:txBody>
      </p:sp>
    </p:spTree>
    <p:extLst>
      <p:ext uri="{BB962C8B-B14F-4D97-AF65-F5344CB8AC3E}">
        <p14:creationId xmlns:p14="http://schemas.microsoft.com/office/powerpoint/2010/main" val="39213608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82627"/>
                                        </p:tgtEl>
                                        <p:attrNameLst>
                                          <p:attrName>style.visibility</p:attrName>
                                        </p:attrNameLst>
                                      </p:cBhvr>
                                      <p:to>
                                        <p:strVal val="visible"/>
                                      </p:to>
                                    </p:set>
                                    <p:animEffect transition="in" filter="wipe(left)">
                                      <p:cBhvr>
                                        <p:cTn id="13" dur="500"/>
                                        <p:tgtEl>
                                          <p:spTgt spid="28262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82628"/>
                                        </p:tgtEl>
                                        <p:attrNameLst>
                                          <p:attrName>style.visibility</p:attrName>
                                        </p:attrNameLst>
                                      </p:cBhvr>
                                      <p:to>
                                        <p:strVal val="visible"/>
                                      </p:to>
                                    </p:set>
                                    <p:animEffect transition="in" filter="wipe(left)">
                                      <p:cBhvr>
                                        <p:cTn id="18" dur="500"/>
                                        <p:tgtEl>
                                          <p:spTgt spid="282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282627" grpId="0" animBg="1"/>
      <p:bldP spid="2826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CC0066"/>
                </a:solidFill>
              </a:rPr>
              <a:t> </a:t>
            </a:r>
            <a:r>
              <a:rPr lang="en-US" altLang="en-US" sz="3000" b="1" dirty="0" smtClean="0">
                <a:solidFill>
                  <a:srgbClr val="CC0066"/>
                </a:solidFill>
              </a:rPr>
              <a:t>5. </a:t>
            </a:r>
            <a:r>
              <a:rPr lang="en-US" altLang="en-US" sz="3000" dirty="0" smtClean="0">
                <a:solidFill>
                  <a:srgbClr val="CC0066"/>
                </a:solidFill>
                <a:effectLst>
                  <a:outerShdw blurRad="38100" dist="38100" dir="2700000" algn="tl">
                    <a:srgbClr val="000000"/>
                  </a:outerShdw>
                </a:effectLst>
              </a:rPr>
              <a:t>CÂU </a:t>
            </a:r>
            <a:r>
              <a:rPr lang="en-US" altLang="en-US" sz="3000" dirty="0">
                <a:solidFill>
                  <a:srgbClr val="CC0066"/>
                </a:solidFill>
                <a:effectLst>
                  <a:outerShdw blurRad="38100" dist="38100" dir="2700000" algn="tl">
                    <a:srgbClr val="000000"/>
                  </a:outerShdw>
                </a:effectLst>
              </a:rPr>
              <a:t>LỆNH ĐIỀU KIỆN</a:t>
            </a:r>
          </a:p>
        </p:txBody>
      </p:sp>
      <p:sp>
        <p:nvSpPr>
          <p:cNvPr id="89091" name="AutoShape 3"/>
          <p:cNvSpPr>
            <a:spLocks noChangeArrowheads="1"/>
          </p:cNvSpPr>
          <p:nvPr/>
        </p:nvSpPr>
        <p:spPr bwMode="auto">
          <a:xfrm>
            <a:off x="492125" y="1485900"/>
            <a:ext cx="6527800" cy="1800225"/>
          </a:xfrm>
          <a:prstGeom prst="cloudCallout">
            <a:avLst>
              <a:gd name="adj1" fmla="val -54185"/>
              <a:gd name="adj2" fmla="val 136509"/>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b="1" i="1">
                <a:solidFill>
                  <a:srgbClr val="000099"/>
                </a:solidFill>
              </a:rPr>
              <a:t>Trong ngôn ngữ lập trình, các cấu trúc rẽ nhánh được thể hiện bằng câu lệnh gì?</a:t>
            </a:r>
          </a:p>
        </p:txBody>
      </p:sp>
      <p:sp>
        <p:nvSpPr>
          <p:cNvPr id="60427" name="Text Box 11"/>
          <p:cNvSpPr txBox="1">
            <a:spLocks noChangeArrowheads="1"/>
          </p:cNvSpPr>
          <p:nvPr/>
        </p:nvSpPr>
        <p:spPr bwMode="auto">
          <a:xfrm>
            <a:off x="3203575" y="3933825"/>
            <a:ext cx="4321175"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Câu lệnh điều kiện</a:t>
            </a:r>
          </a:p>
        </p:txBody>
      </p:sp>
    </p:spTree>
    <p:extLst>
      <p:ext uri="{BB962C8B-B14F-4D97-AF65-F5344CB8AC3E}">
        <p14:creationId xmlns:p14="http://schemas.microsoft.com/office/powerpoint/2010/main" val="23121928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60427"/>
                                        </p:tgtEl>
                                        <p:attrNameLst>
                                          <p:attrName>style.visibility</p:attrName>
                                        </p:attrNameLst>
                                      </p:cBhvr>
                                      <p:to>
                                        <p:strVal val="visible"/>
                                      </p:to>
                                    </p:set>
                                    <p:anim calcmode="discrete" valueType="clr">
                                      <p:cBhvr override="childStyle">
                                        <p:cTn id="13"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0427"/>
                                        </p:tgtEl>
                                        <p:attrNameLst>
                                          <p:attrName>fillcolor</p:attrName>
                                        </p:attrNameLst>
                                      </p:cBhvr>
                                      <p:tavLst>
                                        <p:tav tm="0">
                                          <p:val>
                                            <p:clrVal>
                                              <a:schemeClr val="accent2"/>
                                            </p:clrVal>
                                          </p:val>
                                        </p:tav>
                                        <p:tav tm="50000">
                                          <p:val>
                                            <p:clrVal>
                                              <a:schemeClr val="hlink"/>
                                            </p:clrVal>
                                          </p:val>
                                        </p:tav>
                                      </p:tavLst>
                                    </p:anim>
                                    <p:set>
                                      <p:cBhvr>
                                        <p:cTn id="15" dur="80"/>
                                        <p:tgtEl>
                                          <p:spTgt spid="604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604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8" name="Text Box 4"/>
          <p:cNvSpPr txBox="1">
            <a:spLocks noChangeArrowheads="1"/>
          </p:cNvSpPr>
          <p:nvPr/>
        </p:nvSpPr>
        <p:spPr bwMode="auto">
          <a:xfrm>
            <a:off x="34925" y="287338"/>
            <a:ext cx="9036050" cy="466725"/>
          </a:xfrm>
          <a:prstGeom prst="rect">
            <a:avLst/>
          </a:prstGeom>
          <a:solidFill>
            <a:srgbClr val="FFFF99"/>
          </a:solidFill>
          <a:ln w="9525">
            <a:solidFill>
              <a:srgbClr val="80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2400" dirty="0">
                <a:solidFill>
                  <a:srgbClr val="000066"/>
                </a:solidFill>
                <a:effectLst>
                  <a:outerShdw blurRad="38100" dist="38100" dir="2700000" algn="tl">
                    <a:srgbClr val="000000"/>
                  </a:outerShdw>
                </a:effectLst>
              </a:rPr>
              <a:t>a</a:t>
            </a:r>
            <a:r>
              <a:rPr lang="en-US" altLang="en-US" sz="2400" dirty="0" smtClean="0">
                <a:solidFill>
                  <a:srgbClr val="000066"/>
                </a:solidFill>
                <a:effectLst>
                  <a:outerShdw blurRad="38100" dist="38100" dir="2700000" algn="tl">
                    <a:srgbClr val="000000"/>
                  </a:outerShdw>
                </a:effectLst>
              </a:rPr>
              <a:t>) CÂU </a:t>
            </a:r>
            <a:r>
              <a:rPr lang="en-US" altLang="en-US" sz="2400" dirty="0">
                <a:solidFill>
                  <a:srgbClr val="000066"/>
                </a:solidFill>
                <a:effectLst>
                  <a:outerShdw blurRad="38100" dist="38100" dir="2700000" algn="tl">
                    <a:srgbClr val="000000"/>
                  </a:outerShdw>
                </a:effectLst>
              </a:rPr>
              <a:t>LỆNH IF – THEN (DẠNG THIẾU)</a:t>
            </a:r>
          </a:p>
        </p:txBody>
      </p:sp>
      <p:sp>
        <p:nvSpPr>
          <p:cNvPr id="89091" name="AutoShape 3"/>
          <p:cNvSpPr>
            <a:spLocks noChangeArrowheads="1"/>
          </p:cNvSpPr>
          <p:nvPr/>
        </p:nvSpPr>
        <p:spPr bwMode="auto">
          <a:xfrm>
            <a:off x="368300" y="1052513"/>
            <a:ext cx="7443788" cy="792162"/>
          </a:xfrm>
          <a:prstGeom prst="cloudCallout">
            <a:avLst>
              <a:gd name="adj1" fmla="val -53667"/>
              <a:gd name="adj2" fmla="val 373847"/>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Hãy nêu dạng câu lệnh của cấu trúc rẽ nhánh dạng thiếu?</a:t>
            </a:r>
          </a:p>
        </p:txBody>
      </p:sp>
      <p:sp>
        <p:nvSpPr>
          <p:cNvPr id="286724" name="Text Box 4"/>
          <p:cNvSpPr txBox="1">
            <a:spLocks noChangeArrowheads="1"/>
          </p:cNvSpPr>
          <p:nvPr/>
        </p:nvSpPr>
        <p:spPr bwMode="auto">
          <a:xfrm>
            <a:off x="2987675" y="2276475"/>
            <a:ext cx="5761038" cy="457200"/>
          </a:xfrm>
          <a:prstGeom prst="rect">
            <a:avLst/>
          </a:prstGeom>
          <a:gradFill rotWithShape="1">
            <a:gsLst>
              <a:gs pos="0">
                <a:srgbClr val="FFFF99">
                  <a:gamma/>
                  <a:shade val="46275"/>
                  <a:invGamma/>
                </a:srgbClr>
              </a:gs>
              <a:gs pos="50000">
                <a:srgbClr val="FFFF99"/>
              </a:gs>
              <a:gs pos="100000">
                <a:srgbClr val="FFFF99">
                  <a:gamma/>
                  <a:shade val="46275"/>
                  <a:invGamma/>
                </a:srgbClr>
              </a:gs>
            </a:gsLst>
            <a:lin ang="5400000" scaled="1"/>
          </a:gra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0" fontAlgn="base" hangingPunct="0">
              <a:spcBef>
                <a:spcPct val="50000"/>
              </a:spcBef>
              <a:spcAft>
                <a:spcPct val="0"/>
              </a:spcAft>
            </a:pPr>
            <a:r>
              <a:rPr lang="en-US" altLang="en-US" sz="2400" b="1">
                <a:solidFill>
                  <a:srgbClr val="660033"/>
                </a:solidFill>
              </a:rPr>
              <a:t>If</a:t>
            </a:r>
            <a:r>
              <a:rPr lang="en-US" altLang="en-US" sz="2400">
                <a:solidFill>
                  <a:srgbClr val="660033"/>
                </a:solidFill>
              </a:rPr>
              <a:t> </a:t>
            </a:r>
            <a:r>
              <a:rPr lang="en-US" altLang="en-US" sz="2400" i="1">
                <a:solidFill>
                  <a:srgbClr val="660033"/>
                </a:solidFill>
              </a:rPr>
              <a:t>&lt;</a:t>
            </a:r>
            <a:r>
              <a:rPr lang="en-US" altLang="en-US" sz="2400" i="1">
                <a:solidFill>
                  <a:srgbClr val="006600"/>
                </a:solidFill>
              </a:rPr>
              <a:t>điều kiện</a:t>
            </a:r>
            <a:r>
              <a:rPr lang="en-US" altLang="en-US" sz="2400">
                <a:solidFill>
                  <a:srgbClr val="660033"/>
                </a:solidFill>
              </a:rPr>
              <a:t>&gt; </a:t>
            </a:r>
            <a:r>
              <a:rPr lang="en-US" altLang="en-US" sz="2400" b="1">
                <a:solidFill>
                  <a:srgbClr val="660033"/>
                </a:solidFill>
              </a:rPr>
              <a:t>then </a:t>
            </a:r>
            <a:r>
              <a:rPr lang="en-US" altLang="en-US" sz="2400">
                <a:solidFill>
                  <a:srgbClr val="660033"/>
                </a:solidFill>
              </a:rPr>
              <a:t>&lt;</a:t>
            </a:r>
            <a:r>
              <a:rPr lang="en-US" altLang="en-US" sz="2400" i="1">
                <a:solidFill>
                  <a:srgbClr val="006600"/>
                </a:solidFill>
              </a:rPr>
              <a:t>câu lệnh</a:t>
            </a:r>
            <a:r>
              <a:rPr lang="en-US" altLang="en-US" sz="2400">
                <a:solidFill>
                  <a:srgbClr val="660033"/>
                </a:solidFill>
              </a:rPr>
              <a:t>&gt;;</a:t>
            </a:r>
          </a:p>
        </p:txBody>
      </p:sp>
      <p:sp>
        <p:nvSpPr>
          <p:cNvPr id="2" name="AutoShape 3"/>
          <p:cNvSpPr>
            <a:spLocks noChangeArrowheads="1"/>
          </p:cNvSpPr>
          <p:nvPr/>
        </p:nvSpPr>
        <p:spPr bwMode="auto">
          <a:xfrm>
            <a:off x="250825" y="4437063"/>
            <a:ext cx="7443788" cy="792162"/>
          </a:xfrm>
          <a:prstGeom prst="cloudCallout">
            <a:avLst>
              <a:gd name="adj1" fmla="val -53667"/>
              <a:gd name="adj2" fmla="val 373847"/>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Hãy trình bày ý nghĩa các câu lệnh của cấu trúc dạng thiếu?</a:t>
            </a:r>
          </a:p>
        </p:txBody>
      </p:sp>
      <p:sp>
        <p:nvSpPr>
          <p:cNvPr id="286726" name="Text Box 6"/>
          <p:cNvSpPr txBox="1">
            <a:spLocks noChangeArrowheads="1"/>
          </p:cNvSpPr>
          <p:nvPr/>
        </p:nvSpPr>
        <p:spPr bwMode="auto">
          <a:xfrm>
            <a:off x="1692275" y="5608638"/>
            <a:ext cx="7056438" cy="91598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Tx/>
              <a:buChar char="•"/>
            </a:pPr>
            <a:r>
              <a:rPr lang="en-US" altLang="en-US">
                <a:solidFill>
                  <a:srgbClr val="660033"/>
                </a:solidFill>
              </a:rPr>
              <a:t> Khi gặp </a:t>
            </a:r>
            <a:r>
              <a:rPr lang="en-US" altLang="en-US" b="1">
                <a:solidFill>
                  <a:srgbClr val="000099"/>
                </a:solidFill>
              </a:rPr>
              <a:t>câu lệnh điều kiện</a:t>
            </a:r>
            <a:r>
              <a:rPr lang="en-US" altLang="en-US">
                <a:solidFill>
                  <a:srgbClr val="660033"/>
                </a:solidFill>
              </a:rPr>
              <a:t> này, chương trình sẽ kiểm tra </a:t>
            </a:r>
            <a:r>
              <a:rPr lang="en-US" altLang="en-US" b="1">
                <a:solidFill>
                  <a:srgbClr val="000099"/>
                </a:solidFill>
              </a:rPr>
              <a:t>điều kiện</a:t>
            </a:r>
            <a:r>
              <a:rPr lang="en-US" altLang="en-US">
                <a:solidFill>
                  <a:srgbClr val="660033"/>
                </a:solidFill>
              </a:rPr>
              <a:t>. Nếu </a:t>
            </a:r>
            <a:r>
              <a:rPr lang="en-US" altLang="en-US" b="1">
                <a:solidFill>
                  <a:srgbClr val="000099"/>
                </a:solidFill>
              </a:rPr>
              <a:t>điều kiện</a:t>
            </a:r>
            <a:r>
              <a:rPr lang="en-US" altLang="en-US">
                <a:solidFill>
                  <a:srgbClr val="660033"/>
                </a:solidFill>
              </a:rPr>
              <a:t> được thoả mãn, chương trình sẽ thực hiện </a:t>
            </a:r>
            <a:r>
              <a:rPr lang="en-US" altLang="en-US" b="1">
                <a:solidFill>
                  <a:srgbClr val="000099"/>
                </a:solidFill>
              </a:rPr>
              <a:t>câu lệnh</a:t>
            </a:r>
            <a:r>
              <a:rPr lang="en-US" altLang="en-US">
                <a:solidFill>
                  <a:srgbClr val="660033"/>
                </a:solidFill>
              </a:rPr>
              <a:t> sau từ khoá </a:t>
            </a:r>
            <a:r>
              <a:rPr lang="en-US" altLang="en-US" b="1">
                <a:solidFill>
                  <a:srgbClr val="000099"/>
                </a:solidFill>
              </a:rPr>
              <a:t>then</a:t>
            </a:r>
            <a:r>
              <a:rPr lang="en-US" altLang="en-US">
                <a:solidFill>
                  <a:srgbClr val="660033"/>
                </a:solidFill>
              </a:rPr>
              <a:t>. Ngược lại, </a:t>
            </a:r>
            <a:r>
              <a:rPr lang="en-US" altLang="en-US" b="1">
                <a:solidFill>
                  <a:srgbClr val="000099"/>
                </a:solidFill>
              </a:rPr>
              <a:t>câu lệnh</a:t>
            </a:r>
            <a:r>
              <a:rPr lang="en-US" altLang="en-US">
                <a:solidFill>
                  <a:srgbClr val="660033"/>
                </a:solidFill>
              </a:rPr>
              <a:t> đó bị bỏ qua</a:t>
            </a:r>
          </a:p>
        </p:txBody>
      </p:sp>
      <p:sp>
        <p:nvSpPr>
          <p:cNvPr id="286727" name="Text Box 7"/>
          <p:cNvSpPr txBox="1">
            <a:spLocks noChangeArrowheads="1"/>
          </p:cNvSpPr>
          <p:nvPr/>
        </p:nvSpPr>
        <p:spPr bwMode="auto">
          <a:xfrm>
            <a:off x="11536363" y="524827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lang="en-US" altLang="en-US">
              <a:solidFill>
                <a:srgbClr val="000000"/>
              </a:solidFill>
            </a:endParaRPr>
          </a:p>
        </p:txBody>
      </p:sp>
      <p:sp>
        <p:nvSpPr>
          <p:cNvPr id="286728" name="Text Box 8"/>
          <p:cNvSpPr txBox="1">
            <a:spLocks noChangeArrowheads="1"/>
          </p:cNvSpPr>
          <p:nvPr/>
        </p:nvSpPr>
        <p:spPr bwMode="auto">
          <a:xfrm>
            <a:off x="3635375" y="2968625"/>
            <a:ext cx="48942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1600" i="1">
                <a:solidFill>
                  <a:srgbClr val="A50021"/>
                </a:solidFill>
              </a:rPr>
              <a:t>điều kiện: </a:t>
            </a:r>
            <a:r>
              <a:rPr lang="en-US" altLang="en-US" sz="1600">
                <a:solidFill>
                  <a:srgbClr val="A50021"/>
                </a:solidFill>
              </a:rPr>
              <a:t>là biểu thức quan hệ hoặc biểu thức logic.</a:t>
            </a:r>
          </a:p>
        </p:txBody>
      </p:sp>
      <p:sp>
        <p:nvSpPr>
          <p:cNvPr id="286729" name="Text Box 9"/>
          <p:cNvSpPr txBox="1">
            <a:spLocks noChangeArrowheads="1"/>
          </p:cNvSpPr>
          <p:nvPr/>
        </p:nvSpPr>
        <p:spPr bwMode="auto">
          <a:xfrm>
            <a:off x="3635375" y="3357563"/>
            <a:ext cx="37861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1600" i="1">
                <a:solidFill>
                  <a:srgbClr val="A50021"/>
                </a:solidFill>
              </a:rPr>
              <a:t>câu lệnh: </a:t>
            </a:r>
            <a:r>
              <a:rPr lang="en-US" altLang="en-US" sz="1600">
                <a:solidFill>
                  <a:srgbClr val="A50021"/>
                </a:solidFill>
              </a:rPr>
              <a:t>là một lệnh nào đó của Pascal</a:t>
            </a:r>
          </a:p>
        </p:txBody>
      </p:sp>
    </p:spTree>
    <p:extLst>
      <p:ext uri="{BB962C8B-B14F-4D97-AF65-F5344CB8AC3E}">
        <p14:creationId xmlns:p14="http://schemas.microsoft.com/office/powerpoint/2010/main" val="15546258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86724"/>
                                        </p:tgtEl>
                                        <p:attrNameLst>
                                          <p:attrName>style.visibility</p:attrName>
                                        </p:attrNameLst>
                                      </p:cBhvr>
                                      <p:to>
                                        <p:strVal val="visible"/>
                                      </p:to>
                                    </p:set>
                                    <p:anim calcmode="lin" valueType="num">
                                      <p:cBhvr additive="base">
                                        <p:cTn id="13" dur="500" fill="hold"/>
                                        <p:tgtEl>
                                          <p:spTgt spid="286724"/>
                                        </p:tgtEl>
                                        <p:attrNameLst>
                                          <p:attrName>ppt_x</p:attrName>
                                        </p:attrNameLst>
                                      </p:cBhvr>
                                      <p:tavLst>
                                        <p:tav tm="0">
                                          <p:val>
                                            <p:strVal val="1+#ppt_w/2"/>
                                          </p:val>
                                        </p:tav>
                                        <p:tav tm="100000">
                                          <p:val>
                                            <p:strVal val="#ppt_x"/>
                                          </p:val>
                                        </p:tav>
                                      </p:tavLst>
                                    </p:anim>
                                    <p:anim calcmode="lin" valueType="num">
                                      <p:cBhvr additive="base">
                                        <p:cTn id="14" dur="500" fill="hold"/>
                                        <p:tgtEl>
                                          <p:spTgt spid="286724"/>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86728"/>
                                        </p:tgtEl>
                                        <p:attrNameLst>
                                          <p:attrName>style.visibility</p:attrName>
                                        </p:attrNameLst>
                                      </p:cBhvr>
                                      <p:to>
                                        <p:strVal val="visible"/>
                                      </p:to>
                                    </p:set>
                                    <p:animEffect transition="in" filter="wipe(left)">
                                      <p:cBhvr>
                                        <p:cTn id="18" dur="500"/>
                                        <p:tgtEl>
                                          <p:spTgt spid="28672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86729"/>
                                        </p:tgtEl>
                                        <p:attrNameLst>
                                          <p:attrName>style.visibility</p:attrName>
                                        </p:attrNameLst>
                                      </p:cBhvr>
                                      <p:to>
                                        <p:strVal val="visible"/>
                                      </p:to>
                                    </p:set>
                                    <p:animEffect transition="in" filter="wipe(left)">
                                      <p:cBhvr>
                                        <p:cTn id="21" dur="500"/>
                                        <p:tgtEl>
                                          <p:spTgt spid="28672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7" presetClass="entr" presetSubtype="1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6726"/>
                                        </p:tgtEl>
                                        <p:attrNameLst>
                                          <p:attrName>style.visibility</p:attrName>
                                        </p:attrNameLst>
                                      </p:cBhvr>
                                      <p:to>
                                        <p:strVal val="visible"/>
                                      </p:to>
                                    </p:set>
                                    <p:animEffect transition="in" filter="wipe(left)">
                                      <p:cBhvr>
                                        <p:cTn id="32" dur="500"/>
                                        <p:tgtEl>
                                          <p:spTgt spid="286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286724" grpId="0" animBg="1"/>
      <p:bldP spid="2" grpId="0" animBg="1"/>
      <p:bldP spid="286726" grpId="0" animBg="1"/>
      <p:bldP spid="286728" grpId="0"/>
      <p:bldP spid="2867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368300" y="333375"/>
            <a:ext cx="6291263" cy="792163"/>
          </a:xfrm>
          <a:prstGeom prst="cloudCallout">
            <a:avLst>
              <a:gd name="adj1" fmla="val -54338"/>
              <a:gd name="adj2" fmla="val 373847"/>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Ví dụ 4: giả sử cần in số a ra màn hình nếu a &gt; b</a:t>
            </a:r>
          </a:p>
        </p:txBody>
      </p:sp>
      <p:sp>
        <p:nvSpPr>
          <p:cNvPr id="60427" name="Text Box 11"/>
          <p:cNvSpPr txBox="1">
            <a:spLocks noChangeArrowheads="1"/>
          </p:cNvSpPr>
          <p:nvPr/>
        </p:nvSpPr>
        <p:spPr bwMode="auto">
          <a:xfrm>
            <a:off x="3203575" y="1412875"/>
            <a:ext cx="4321175" cy="4270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800000"/>
                </a:solidFill>
              </a:rPr>
              <a:t>If</a:t>
            </a:r>
            <a:r>
              <a:rPr lang="en-US" altLang="en-US" sz="2200">
                <a:solidFill>
                  <a:srgbClr val="000099"/>
                </a:solidFill>
              </a:rPr>
              <a:t> a &gt; b </a:t>
            </a:r>
            <a:r>
              <a:rPr lang="en-US" altLang="en-US" sz="2200">
                <a:solidFill>
                  <a:srgbClr val="800000"/>
                </a:solidFill>
              </a:rPr>
              <a:t>then</a:t>
            </a:r>
            <a:r>
              <a:rPr lang="en-US" altLang="en-US" sz="2200">
                <a:solidFill>
                  <a:srgbClr val="000099"/>
                </a:solidFill>
              </a:rPr>
              <a:t> write (a);</a:t>
            </a:r>
          </a:p>
        </p:txBody>
      </p:sp>
      <p:sp>
        <p:nvSpPr>
          <p:cNvPr id="2" name="AutoShape 3"/>
          <p:cNvSpPr>
            <a:spLocks noChangeArrowheads="1"/>
          </p:cNvSpPr>
          <p:nvPr/>
        </p:nvSpPr>
        <p:spPr bwMode="auto">
          <a:xfrm>
            <a:off x="611188" y="2133600"/>
            <a:ext cx="6291262" cy="2016125"/>
          </a:xfrm>
          <a:prstGeom prst="cloudCallout">
            <a:avLst>
              <a:gd name="adj1" fmla="val -54769"/>
              <a:gd name="adj2" fmla="val 138269"/>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Ví dụ 5: Chương trình yêu cầu người dùng nhập một số hợp lệ, chẳng hạn không lớn hơn 5, từ bàn phím. Chương trình đọc số, kiểm tra tính hợp lệ và thông báo nếu không hợp lệ. </a:t>
            </a:r>
          </a:p>
        </p:txBody>
      </p:sp>
      <p:sp>
        <p:nvSpPr>
          <p:cNvPr id="3" name="Text Box 11"/>
          <p:cNvSpPr txBox="1">
            <a:spLocks noChangeArrowheads="1"/>
          </p:cNvSpPr>
          <p:nvPr/>
        </p:nvSpPr>
        <p:spPr bwMode="auto">
          <a:xfrm>
            <a:off x="2411413" y="5734050"/>
            <a:ext cx="6408737" cy="9302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readln(a);</a:t>
            </a:r>
          </a:p>
          <a:p>
            <a:pPr eaLnBrk="0" fontAlgn="base" hangingPunct="0">
              <a:spcBef>
                <a:spcPct val="50000"/>
              </a:spcBef>
              <a:spcAft>
                <a:spcPct val="0"/>
              </a:spcAft>
            </a:pPr>
            <a:r>
              <a:rPr lang="en-US" altLang="en-US" sz="2200">
                <a:solidFill>
                  <a:srgbClr val="800000"/>
                </a:solidFill>
              </a:rPr>
              <a:t>If</a:t>
            </a:r>
            <a:r>
              <a:rPr lang="en-US" altLang="en-US" sz="2200">
                <a:solidFill>
                  <a:srgbClr val="000099"/>
                </a:solidFill>
              </a:rPr>
              <a:t> a &gt; 5 </a:t>
            </a:r>
            <a:r>
              <a:rPr lang="en-US" altLang="en-US" sz="2200">
                <a:solidFill>
                  <a:srgbClr val="800000"/>
                </a:solidFill>
              </a:rPr>
              <a:t>then</a:t>
            </a:r>
            <a:r>
              <a:rPr lang="en-US" altLang="en-US" sz="2200">
                <a:solidFill>
                  <a:srgbClr val="000099"/>
                </a:solidFill>
              </a:rPr>
              <a:t> write(‘So da nhap khong hop le.’);</a:t>
            </a:r>
          </a:p>
        </p:txBody>
      </p:sp>
      <p:sp>
        <p:nvSpPr>
          <p:cNvPr id="288774" name="Text Box 6"/>
          <p:cNvSpPr txBox="1">
            <a:spLocks noChangeArrowheads="1"/>
          </p:cNvSpPr>
          <p:nvPr/>
        </p:nvSpPr>
        <p:spPr bwMode="auto">
          <a:xfrm>
            <a:off x="1908175" y="4508500"/>
            <a:ext cx="1728788"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thuật toán</a:t>
            </a:r>
            <a:endParaRPr lang="en-US" altLang="en-US" sz="2400">
              <a:solidFill>
                <a:srgbClr val="000099"/>
              </a:solidFill>
            </a:endParaRPr>
          </a:p>
        </p:txBody>
      </p:sp>
      <p:sp>
        <p:nvSpPr>
          <p:cNvPr id="288775" name="Text Box 7"/>
          <p:cNvSpPr txBox="1">
            <a:spLocks noChangeArrowheads="1"/>
          </p:cNvSpPr>
          <p:nvPr/>
        </p:nvSpPr>
        <p:spPr bwMode="auto">
          <a:xfrm>
            <a:off x="4176713" y="4286250"/>
            <a:ext cx="4716462" cy="8540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800000"/>
                </a:solidFill>
              </a:rPr>
              <a:t> Bước 1: Nhập số a;</a:t>
            </a:r>
          </a:p>
          <a:p>
            <a:pPr eaLnBrk="0" fontAlgn="base" hangingPunct="0">
              <a:spcBef>
                <a:spcPct val="50000"/>
              </a:spcBef>
              <a:spcAft>
                <a:spcPct val="0"/>
              </a:spcAft>
              <a:buFontTx/>
              <a:buChar char="•"/>
            </a:pPr>
            <a:r>
              <a:rPr lang="en-US" altLang="en-US" sz="2000">
                <a:solidFill>
                  <a:srgbClr val="800000"/>
                </a:solidFill>
              </a:rPr>
              <a:t> Bước 2: nếu a &gt; 5 thì thông báo lỗi</a:t>
            </a:r>
            <a:endParaRPr lang="en-US" altLang="en-US" sz="2000">
              <a:solidFill>
                <a:srgbClr val="000099"/>
              </a:solidFill>
            </a:endParaRPr>
          </a:p>
        </p:txBody>
      </p:sp>
    </p:spTree>
    <p:extLst>
      <p:ext uri="{BB962C8B-B14F-4D97-AF65-F5344CB8AC3E}">
        <p14:creationId xmlns:p14="http://schemas.microsoft.com/office/powerpoint/2010/main" val="32925892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60427"/>
                                        </p:tgtEl>
                                        <p:attrNameLst>
                                          <p:attrName>style.visibility</p:attrName>
                                        </p:attrNameLst>
                                      </p:cBhvr>
                                      <p:to>
                                        <p:strVal val="visible"/>
                                      </p:to>
                                    </p:set>
                                    <p:anim calcmode="discrete" valueType="clr">
                                      <p:cBhvr override="childStyle">
                                        <p:cTn id="13"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0427"/>
                                        </p:tgtEl>
                                        <p:attrNameLst>
                                          <p:attrName>fillcolor</p:attrName>
                                        </p:attrNameLst>
                                      </p:cBhvr>
                                      <p:tavLst>
                                        <p:tav tm="0">
                                          <p:val>
                                            <p:clrVal>
                                              <a:schemeClr val="accent2"/>
                                            </p:clrVal>
                                          </p:val>
                                        </p:tav>
                                        <p:tav tm="50000">
                                          <p:val>
                                            <p:clrVal>
                                              <a:schemeClr val="hlink"/>
                                            </p:clrVal>
                                          </p:val>
                                        </p:tav>
                                      </p:tavLst>
                                    </p:anim>
                                    <p:set>
                                      <p:cBhvr>
                                        <p:cTn id="15" dur="80"/>
                                        <p:tgtEl>
                                          <p:spTgt spid="60427"/>
                                        </p:tgtEl>
                                        <p:attrNameLst>
                                          <p:attrName>fill.type</p:attrName>
                                        </p:attrNameLst>
                                      </p:cBhvr>
                                      <p:to>
                                        <p:strVal val="solid"/>
                                      </p:to>
                                    </p:set>
                                  </p:childTnLst>
                                </p:cTn>
                              </p:par>
                            </p:childTnLst>
                          </p:cTn>
                        </p:par>
                        <p:par>
                          <p:cTn id="16" fill="hold" nodeType="afterGroup">
                            <p:stCondLst>
                              <p:cond delay="760"/>
                            </p:stCondLst>
                            <p:childTnLst>
                              <p:par>
                                <p:cTn id="17" presetID="17"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88774"/>
                                        </p:tgtEl>
                                        <p:attrNameLst>
                                          <p:attrName>style.visibility</p:attrName>
                                        </p:attrNameLst>
                                      </p:cBhvr>
                                      <p:to>
                                        <p:strVal val="visible"/>
                                      </p:to>
                                    </p:set>
                                    <p:animEffect transition="in" filter="wipe(left)">
                                      <p:cBhvr>
                                        <p:cTn id="25" dur="500"/>
                                        <p:tgtEl>
                                          <p:spTgt spid="288774"/>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88775"/>
                                        </p:tgtEl>
                                        <p:attrNameLst>
                                          <p:attrName>style.visibility</p:attrName>
                                        </p:attrNameLst>
                                      </p:cBhvr>
                                      <p:to>
                                        <p:strVal val="visible"/>
                                      </p:to>
                                    </p:set>
                                    <p:animEffect transition="in" filter="wipe(left)">
                                      <p:cBhvr>
                                        <p:cTn id="29" dur="500"/>
                                        <p:tgtEl>
                                          <p:spTgt spid="28877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3"/>
                                        </p:tgtEl>
                                        <p:attrNameLst>
                                          <p:attrName>style.visibility</p:attrName>
                                        </p:attrNameLst>
                                      </p:cBhvr>
                                      <p:to>
                                        <p:strVal val="visible"/>
                                      </p:to>
                                    </p:set>
                                    <p:anim calcmode="discrete" valueType="clr">
                                      <p:cBhvr override="childStyle">
                                        <p:cTn id="3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3"/>
                                        </p:tgtEl>
                                        <p:attrNameLst>
                                          <p:attrName>fillcolor</p:attrName>
                                        </p:attrNameLst>
                                      </p:cBhvr>
                                      <p:tavLst>
                                        <p:tav tm="0">
                                          <p:val>
                                            <p:clrVal>
                                              <a:schemeClr val="accent2"/>
                                            </p:clrVal>
                                          </p:val>
                                        </p:tav>
                                        <p:tav tm="50000">
                                          <p:val>
                                            <p:clrVal>
                                              <a:schemeClr val="hlink"/>
                                            </p:clrVal>
                                          </p:val>
                                        </p:tav>
                                      </p:tavLst>
                                    </p:anim>
                                    <p:set>
                                      <p:cBhvr>
                                        <p:cTn id="36"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60427" grpId="0" animBg="1"/>
      <p:bldP spid="2" grpId="0" animBg="1"/>
      <p:bldP spid="3" grpId="0" animBg="1"/>
      <p:bldP spid="288774" grpId="0" animBg="1"/>
      <p:bldP spid="28877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8" name="Text Box 4"/>
          <p:cNvSpPr txBox="1">
            <a:spLocks noChangeArrowheads="1"/>
          </p:cNvSpPr>
          <p:nvPr/>
        </p:nvSpPr>
        <p:spPr bwMode="auto">
          <a:xfrm>
            <a:off x="34925" y="287338"/>
            <a:ext cx="9036050" cy="466725"/>
          </a:xfrm>
          <a:prstGeom prst="rect">
            <a:avLst/>
          </a:prstGeom>
          <a:solidFill>
            <a:srgbClr val="FFFF99"/>
          </a:solidFill>
          <a:ln w="9525">
            <a:solidFill>
              <a:srgbClr val="80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2400" dirty="0" smtClean="0">
                <a:solidFill>
                  <a:srgbClr val="000066"/>
                </a:solidFill>
                <a:effectLst>
                  <a:outerShdw blurRad="38100" dist="38100" dir="2700000" algn="tl">
                    <a:srgbClr val="000000"/>
                  </a:outerShdw>
                </a:effectLst>
              </a:rPr>
              <a:t>b) </a:t>
            </a:r>
            <a:r>
              <a:rPr lang="en-US" altLang="en-US" sz="2400" dirty="0" smtClean="0">
                <a:solidFill>
                  <a:srgbClr val="000066"/>
                </a:solidFill>
                <a:effectLst>
                  <a:outerShdw blurRad="38100" dist="38100" dir="2700000" algn="tl">
                    <a:srgbClr val="000000"/>
                  </a:outerShdw>
                </a:effectLst>
              </a:rPr>
              <a:t>CÂU </a:t>
            </a:r>
            <a:r>
              <a:rPr lang="en-US" altLang="en-US" sz="2400" dirty="0">
                <a:solidFill>
                  <a:srgbClr val="000066"/>
                </a:solidFill>
                <a:effectLst>
                  <a:outerShdw blurRad="38100" dist="38100" dir="2700000" algn="tl">
                    <a:srgbClr val="000000"/>
                  </a:outerShdw>
                </a:effectLst>
              </a:rPr>
              <a:t>LỆNH IF – THEN – ELSE (DẠNG ĐỦ)</a:t>
            </a:r>
          </a:p>
        </p:txBody>
      </p:sp>
      <p:sp>
        <p:nvSpPr>
          <p:cNvPr id="89091" name="AutoShape 3"/>
          <p:cNvSpPr>
            <a:spLocks noChangeArrowheads="1"/>
          </p:cNvSpPr>
          <p:nvPr/>
        </p:nvSpPr>
        <p:spPr bwMode="auto">
          <a:xfrm>
            <a:off x="368300" y="1052513"/>
            <a:ext cx="7443788" cy="792162"/>
          </a:xfrm>
          <a:prstGeom prst="cloudCallout">
            <a:avLst>
              <a:gd name="adj1" fmla="val -53667"/>
              <a:gd name="adj2" fmla="val 373847"/>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Hãy nêu dạng câu lệnh của cấu trúc rẽ nhánh dạng đủ?</a:t>
            </a:r>
          </a:p>
        </p:txBody>
      </p:sp>
      <p:sp>
        <p:nvSpPr>
          <p:cNvPr id="290820" name="Text Box 4"/>
          <p:cNvSpPr txBox="1">
            <a:spLocks noChangeArrowheads="1"/>
          </p:cNvSpPr>
          <p:nvPr/>
        </p:nvSpPr>
        <p:spPr bwMode="auto">
          <a:xfrm>
            <a:off x="1403350" y="2276475"/>
            <a:ext cx="7345363" cy="457200"/>
          </a:xfrm>
          <a:prstGeom prst="rect">
            <a:avLst/>
          </a:prstGeom>
          <a:gradFill rotWithShape="1">
            <a:gsLst>
              <a:gs pos="0">
                <a:srgbClr val="FFFF99">
                  <a:gamma/>
                  <a:shade val="46275"/>
                  <a:invGamma/>
                </a:srgbClr>
              </a:gs>
              <a:gs pos="50000">
                <a:srgbClr val="FFFF99"/>
              </a:gs>
              <a:gs pos="100000">
                <a:srgbClr val="FFFF99">
                  <a:gamma/>
                  <a:shade val="46275"/>
                  <a:invGamma/>
                </a:srgbClr>
              </a:gs>
            </a:gsLst>
            <a:lin ang="5400000" scaled="1"/>
          </a:gra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0" fontAlgn="base" hangingPunct="0">
              <a:spcBef>
                <a:spcPct val="50000"/>
              </a:spcBef>
              <a:spcAft>
                <a:spcPct val="0"/>
              </a:spcAft>
            </a:pPr>
            <a:r>
              <a:rPr lang="en-US" altLang="en-US" sz="2400" b="1">
                <a:solidFill>
                  <a:srgbClr val="660033"/>
                </a:solidFill>
              </a:rPr>
              <a:t>If</a:t>
            </a:r>
            <a:r>
              <a:rPr lang="en-US" altLang="en-US" sz="2400">
                <a:solidFill>
                  <a:srgbClr val="660033"/>
                </a:solidFill>
              </a:rPr>
              <a:t> </a:t>
            </a:r>
            <a:r>
              <a:rPr lang="en-US" altLang="en-US" sz="2400" i="1">
                <a:solidFill>
                  <a:srgbClr val="660033"/>
                </a:solidFill>
              </a:rPr>
              <a:t>&lt;</a:t>
            </a:r>
            <a:r>
              <a:rPr lang="en-US" altLang="en-US" sz="2400" i="1">
                <a:solidFill>
                  <a:srgbClr val="006600"/>
                </a:solidFill>
              </a:rPr>
              <a:t>điều kiện</a:t>
            </a:r>
            <a:r>
              <a:rPr lang="en-US" altLang="en-US" sz="2400">
                <a:solidFill>
                  <a:srgbClr val="660033"/>
                </a:solidFill>
              </a:rPr>
              <a:t>&gt; </a:t>
            </a:r>
            <a:r>
              <a:rPr lang="en-US" altLang="en-US" sz="2400" b="1">
                <a:solidFill>
                  <a:srgbClr val="660033"/>
                </a:solidFill>
              </a:rPr>
              <a:t>then </a:t>
            </a:r>
            <a:r>
              <a:rPr lang="en-US" altLang="en-US" sz="2400">
                <a:solidFill>
                  <a:srgbClr val="660033"/>
                </a:solidFill>
              </a:rPr>
              <a:t>&lt;</a:t>
            </a:r>
            <a:r>
              <a:rPr lang="en-US" altLang="en-US" sz="2400" i="1">
                <a:solidFill>
                  <a:srgbClr val="006600"/>
                </a:solidFill>
              </a:rPr>
              <a:t>câu lệnh 1</a:t>
            </a:r>
            <a:r>
              <a:rPr lang="en-US" altLang="en-US" sz="2400">
                <a:solidFill>
                  <a:srgbClr val="660033"/>
                </a:solidFill>
              </a:rPr>
              <a:t>&gt; </a:t>
            </a:r>
            <a:r>
              <a:rPr lang="en-US" altLang="en-US" sz="2400" b="1">
                <a:solidFill>
                  <a:srgbClr val="660033"/>
                </a:solidFill>
              </a:rPr>
              <a:t>else </a:t>
            </a:r>
            <a:r>
              <a:rPr lang="en-US" altLang="en-US" sz="2400">
                <a:solidFill>
                  <a:srgbClr val="660033"/>
                </a:solidFill>
              </a:rPr>
              <a:t>&lt;</a:t>
            </a:r>
            <a:r>
              <a:rPr lang="en-US" altLang="en-US" sz="2400" i="1">
                <a:solidFill>
                  <a:srgbClr val="006600"/>
                </a:solidFill>
              </a:rPr>
              <a:t>câu lệnh 2</a:t>
            </a:r>
            <a:r>
              <a:rPr lang="en-US" altLang="en-US" sz="2400">
                <a:solidFill>
                  <a:srgbClr val="660033"/>
                </a:solidFill>
              </a:rPr>
              <a:t>&gt;;</a:t>
            </a:r>
          </a:p>
        </p:txBody>
      </p:sp>
      <p:sp>
        <p:nvSpPr>
          <p:cNvPr id="2" name="AutoShape 3"/>
          <p:cNvSpPr>
            <a:spLocks noChangeArrowheads="1"/>
          </p:cNvSpPr>
          <p:nvPr/>
        </p:nvSpPr>
        <p:spPr bwMode="auto">
          <a:xfrm>
            <a:off x="250825" y="4437063"/>
            <a:ext cx="7443788" cy="792162"/>
          </a:xfrm>
          <a:prstGeom prst="cloudCallout">
            <a:avLst>
              <a:gd name="adj1" fmla="val -53667"/>
              <a:gd name="adj2" fmla="val 373847"/>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Hãy trình bày ý nghĩa các câu lệnh của cấu trúc dạng đủ?</a:t>
            </a:r>
          </a:p>
        </p:txBody>
      </p:sp>
      <p:sp>
        <p:nvSpPr>
          <p:cNvPr id="290822" name="Text Box 6"/>
          <p:cNvSpPr txBox="1">
            <a:spLocks noChangeArrowheads="1"/>
          </p:cNvSpPr>
          <p:nvPr/>
        </p:nvSpPr>
        <p:spPr bwMode="auto">
          <a:xfrm>
            <a:off x="1692275" y="5516563"/>
            <a:ext cx="7056438" cy="119062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Tx/>
              <a:buChar char="•"/>
            </a:pPr>
            <a:r>
              <a:rPr lang="en-US" altLang="en-US">
                <a:solidFill>
                  <a:srgbClr val="660033"/>
                </a:solidFill>
              </a:rPr>
              <a:t> Khi gặp </a:t>
            </a:r>
            <a:r>
              <a:rPr lang="en-US" altLang="en-US" b="1">
                <a:solidFill>
                  <a:srgbClr val="000099"/>
                </a:solidFill>
              </a:rPr>
              <a:t>câu lệnh điều kiện</a:t>
            </a:r>
            <a:r>
              <a:rPr lang="en-US" altLang="en-US">
                <a:solidFill>
                  <a:srgbClr val="660033"/>
                </a:solidFill>
              </a:rPr>
              <a:t> này, chương trình sẽ kiểm tra </a:t>
            </a:r>
            <a:r>
              <a:rPr lang="en-US" altLang="en-US" b="1">
                <a:solidFill>
                  <a:srgbClr val="000099"/>
                </a:solidFill>
              </a:rPr>
              <a:t>điều kiện</a:t>
            </a:r>
            <a:r>
              <a:rPr lang="en-US" altLang="en-US">
                <a:solidFill>
                  <a:srgbClr val="660033"/>
                </a:solidFill>
              </a:rPr>
              <a:t>. Nếu </a:t>
            </a:r>
            <a:r>
              <a:rPr lang="en-US" altLang="en-US" b="1">
                <a:solidFill>
                  <a:srgbClr val="000099"/>
                </a:solidFill>
              </a:rPr>
              <a:t>điều kiện</a:t>
            </a:r>
            <a:r>
              <a:rPr lang="en-US" altLang="en-US">
                <a:solidFill>
                  <a:srgbClr val="660033"/>
                </a:solidFill>
              </a:rPr>
              <a:t> được thoả mãn, chương trình sẽ thực hiện </a:t>
            </a:r>
            <a:r>
              <a:rPr lang="en-US" altLang="en-US" b="1">
                <a:solidFill>
                  <a:srgbClr val="000099"/>
                </a:solidFill>
              </a:rPr>
              <a:t>câu lệnh 1</a:t>
            </a:r>
            <a:r>
              <a:rPr lang="en-US" altLang="en-US">
                <a:solidFill>
                  <a:srgbClr val="660033"/>
                </a:solidFill>
              </a:rPr>
              <a:t> sau từ khoá </a:t>
            </a:r>
            <a:r>
              <a:rPr lang="en-US" altLang="en-US" b="1">
                <a:solidFill>
                  <a:srgbClr val="000099"/>
                </a:solidFill>
              </a:rPr>
              <a:t>then</a:t>
            </a:r>
            <a:r>
              <a:rPr lang="en-US" altLang="en-US">
                <a:solidFill>
                  <a:srgbClr val="660033"/>
                </a:solidFill>
              </a:rPr>
              <a:t>. </a:t>
            </a:r>
          </a:p>
          <a:p>
            <a:pPr fontAlgn="base">
              <a:spcBef>
                <a:spcPct val="0"/>
              </a:spcBef>
              <a:spcAft>
                <a:spcPct val="0"/>
              </a:spcAft>
              <a:buFontTx/>
              <a:buChar char="•"/>
            </a:pPr>
            <a:r>
              <a:rPr lang="en-US" altLang="en-US">
                <a:solidFill>
                  <a:srgbClr val="660033"/>
                </a:solidFill>
              </a:rPr>
              <a:t> Trong trường hợp ngược lại, </a:t>
            </a:r>
            <a:r>
              <a:rPr lang="en-US" altLang="en-US" b="1">
                <a:solidFill>
                  <a:srgbClr val="000099"/>
                </a:solidFill>
              </a:rPr>
              <a:t>câu lệnh 2</a:t>
            </a:r>
            <a:r>
              <a:rPr lang="en-US" altLang="en-US">
                <a:solidFill>
                  <a:srgbClr val="660033"/>
                </a:solidFill>
              </a:rPr>
              <a:t> sẽ thực hiện</a:t>
            </a:r>
          </a:p>
        </p:txBody>
      </p:sp>
      <p:sp>
        <p:nvSpPr>
          <p:cNvPr id="290823" name="Text Box 7"/>
          <p:cNvSpPr txBox="1">
            <a:spLocks noChangeArrowheads="1"/>
          </p:cNvSpPr>
          <p:nvPr/>
        </p:nvSpPr>
        <p:spPr bwMode="auto">
          <a:xfrm>
            <a:off x="11536363" y="524827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lang="en-US" altLang="en-US">
              <a:solidFill>
                <a:srgbClr val="000000"/>
              </a:solidFill>
            </a:endParaRPr>
          </a:p>
        </p:txBody>
      </p:sp>
      <p:sp>
        <p:nvSpPr>
          <p:cNvPr id="290824" name="Text Box 8"/>
          <p:cNvSpPr txBox="1">
            <a:spLocks noChangeArrowheads="1"/>
          </p:cNvSpPr>
          <p:nvPr/>
        </p:nvSpPr>
        <p:spPr bwMode="auto">
          <a:xfrm>
            <a:off x="3635375" y="2968625"/>
            <a:ext cx="48942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1600" i="1">
                <a:solidFill>
                  <a:srgbClr val="A50021"/>
                </a:solidFill>
              </a:rPr>
              <a:t>điều kiện: </a:t>
            </a:r>
            <a:r>
              <a:rPr lang="en-US" altLang="en-US" sz="1600">
                <a:solidFill>
                  <a:srgbClr val="A50021"/>
                </a:solidFill>
              </a:rPr>
              <a:t>là biểu thức quan hệ hoặc biểu thức logic.</a:t>
            </a:r>
          </a:p>
        </p:txBody>
      </p:sp>
      <p:sp>
        <p:nvSpPr>
          <p:cNvPr id="290825" name="Text Box 9"/>
          <p:cNvSpPr txBox="1">
            <a:spLocks noChangeArrowheads="1"/>
          </p:cNvSpPr>
          <p:nvPr/>
        </p:nvSpPr>
        <p:spPr bwMode="auto">
          <a:xfrm>
            <a:off x="3635375" y="3357563"/>
            <a:ext cx="5064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1600" i="1">
                <a:solidFill>
                  <a:srgbClr val="A50021"/>
                </a:solidFill>
              </a:rPr>
              <a:t>câu lệnh 1, câu lệnh 2 : </a:t>
            </a:r>
            <a:r>
              <a:rPr lang="en-US" altLang="en-US" sz="1600">
                <a:solidFill>
                  <a:srgbClr val="A50021"/>
                </a:solidFill>
              </a:rPr>
              <a:t>là một lệnh nào đó của Pascal</a:t>
            </a:r>
          </a:p>
        </p:txBody>
      </p:sp>
    </p:spTree>
    <p:extLst>
      <p:ext uri="{BB962C8B-B14F-4D97-AF65-F5344CB8AC3E}">
        <p14:creationId xmlns:p14="http://schemas.microsoft.com/office/powerpoint/2010/main" val="35411045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90820"/>
                                        </p:tgtEl>
                                        <p:attrNameLst>
                                          <p:attrName>style.visibility</p:attrName>
                                        </p:attrNameLst>
                                      </p:cBhvr>
                                      <p:to>
                                        <p:strVal val="visible"/>
                                      </p:to>
                                    </p:set>
                                    <p:anim calcmode="lin" valueType="num">
                                      <p:cBhvr additive="base">
                                        <p:cTn id="13" dur="500" fill="hold"/>
                                        <p:tgtEl>
                                          <p:spTgt spid="290820"/>
                                        </p:tgtEl>
                                        <p:attrNameLst>
                                          <p:attrName>ppt_x</p:attrName>
                                        </p:attrNameLst>
                                      </p:cBhvr>
                                      <p:tavLst>
                                        <p:tav tm="0">
                                          <p:val>
                                            <p:strVal val="1+#ppt_w/2"/>
                                          </p:val>
                                        </p:tav>
                                        <p:tav tm="100000">
                                          <p:val>
                                            <p:strVal val="#ppt_x"/>
                                          </p:val>
                                        </p:tav>
                                      </p:tavLst>
                                    </p:anim>
                                    <p:anim calcmode="lin" valueType="num">
                                      <p:cBhvr additive="base">
                                        <p:cTn id="14" dur="500" fill="hold"/>
                                        <p:tgtEl>
                                          <p:spTgt spid="290820"/>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90824"/>
                                        </p:tgtEl>
                                        <p:attrNameLst>
                                          <p:attrName>style.visibility</p:attrName>
                                        </p:attrNameLst>
                                      </p:cBhvr>
                                      <p:to>
                                        <p:strVal val="visible"/>
                                      </p:to>
                                    </p:set>
                                    <p:animEffect transition="in" filter="wipe(left)">
                                      <p:cBhvr>
                                        <p:cTn id="18" dur="500"/>
                                        <p:tgtEl>
                                          <p:spTgt spid="29082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90825"/>
                                        </p:tgtEl>
                                        <p:attrNameLst>
                                          <p:attrName>style.visibility</p:attrName>
                                        </p:attrNameLst>
                                      </p:cBhvr>
                                      <p:to>
                                        <p:strVal val="visible"/>
                                      </p:to>
                                    </p:set>
                                    <p:animEffect transition="in" filter="wipe(left)">
                                      <p:cBhvr>
                                        <p:cTn id="21" dur="500"/>
                                        <p:tgtEl>
                                          <p:spTgt spid="29082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7" presetClass="entr" presetSubtype="1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0822"/>
                                        </p:tgtEl>
                                        <p:attrNameLst>
                                          <p:attrName>style.visibility</p:attrName>
                                        </p:attrNameLst>
                                      </p:cBhvr>
                                      <p:to>
                                        <p:strVal val="visible"/>
                                      </p:to>
                                    </p:set>
                                    <p:animEffect transition="in" filter="wipe(left)">
                                      <p:cBhvr>
                                        <p:cTn id="32" dur="500"/>
                                        <p:tgtEl>
                                          <p:spTgt spid="290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290820" grpId="0" animBg="1"/>
      <p:bldP spid="2" grpId="0" animBg="1"/>
      <p:bldP spid="290822" grpId="0" animBg="1"/>
      <p:bldP spid="290824" grpId="0"/>
      <p:bldP spid="2908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611188" y="260350"/>
            <a:ext cx="6291262" cy="2447925"/>
          </a:xfrm>
          <a:prstGeom prst="cloudCallout">
            <a:avLst>
              <a:gd name="adj1" fmla="val -54769"/>
              <a:gd name="adj2" fmla="val 105060"/>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Ví dụ 6: Chương trình viết kết quả của a chia cho b, với a và b là hai số bất kì. Phép tính chỉ thực hiện được khi b </a:t>
            </a:r>
            <a:r>
              <a:rPr lang="en-US" altLang="en-US" i="1">
                <a:solidFill>
                  <a:srgbClr val="0000CC"/>
                </a:solidFill>
                <a:cs typeface="Arial" panose="020B0604020202020204" pitchFamily="34" charset="0"/>
              </a:rPr>
              <a:t>≠ 0. Chương trình cần kiểm tra giá trị của b. Nếu </a:t>
            </a:r>
            <a:r>
              <a:rPr lang="en-US" altLang="en-US" i="1">
                <a:solidFill>
                  <a:srgbClr val="0000CC"/>
                </a:solidFill>
              </a:rPr>
              <a:t>b ≠ 0 thì thực hiện phép chia. Nếu b = 0 sẽ thông báo lỗi.</a:t>
            </a:r>
          </a:p>
        </p:txBody>
      </p:sp>
      <p:sp>
        <p:nvSpPr>
          <p:cNvPr id="60427" name="Text Box 11"/>
          <p:cNvSpPr txBox="1">
            <a:spLocks noChangeArrowheads="1"/>
          </p:cNvSpPr>
          <p:nvPr/>
        </p:nvSpPr>
        <p:spPr bwMode="auto">
          <a:xfrm>
            <a:off x="1979613" y="4948238"/>
            <a:ext cx="7164387" cy="9302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800000"/>
                </a:solidFill>
              </a:rPr>
              <a:t>If</a:t>
            </a:r>
            <a:r>
              <a:rPr lang="en-US" altLang="en-US" sz="2200">
                <a:solidFill>
                  <a:srgbClr val="000099"/>
                </a:solidFill>
              </a:rPr>
              <a:t> b&lt;&gt;0 </a:t>
            </a:r>
            <a:r>
              <a:rPr lang="en-US" altLang="en-US" sz="2200">
                <a:solidFill>
                  <a:srgbClr val="800000"/>
                </a:solidFill>
              </a:rPr>
              <a:t>then</a:t>
            </a:r>
            <a:r>
              <a:rPr lang="en-US" altLang="en-US" sz="2200">
                <a:solidFill>
                  <a:srgbClr val="000099"/>
                </a:solidFill>
              </a:rPr>
              <a:t> x:=a/b</a:t>
            </a:r>
          </a:p>
          <a:p>
            <a:pPr eaLnBrk="0" fontAlgn="base" hangingPunct="0">
              <a:spcBef>
                <a:spcPct val="50000"/>
              </a:spcBef>
              <a:spcAft>
                <a:spcPct val="0"/>
              </a:spcAft>
            </a:pPr>
            <a:r>
              <a:rPr lang="en-US" altLang="en-US" sz="2200">
                <a:solidFill>
                  <a:srgbClr val="800000"/>
                </a:solidFill>
              </a:rPr>
              <a:t>             else</a:t>
            </a:r>
            <a:r>
              <a:rPr lang="en-US" altLang="en-US" sz="2200">
                <a:solidFill>
                  <a:srgbClr val="000099"/>
                </a:solidFill>
              </a:rPr>
              <a:t> write(‘mau so bang 0, khong chia duoc’);</a:t>
            </a:r>
          </a:p>
        </p:txBody>
      </p:sp>
      <p:sp>
        <p:nvSpPr>
          <p:cNvPr id="292868" name="Text Box 4"/>
          <p:cNvSpPr txBox="1">
            <a:spLocks noChangeArrowheads="1"/>
          </p:cNvSpPr>
          <p:nvPr/>
        </p:nvSpPr>
        <p:spPr bwMode="auto">
          <a:xfrm>
            <a:off x="1476375" y="3722688"/>
            <a:ext cx="1728788"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thuật toán</a:t>
            </a:r>
            <a:endParaRPr lang="en-US" altLang="en-US" sz="2400">
              <a:solidFill>
                <a:srgbClr val="000099"/>
              </a:solidFill>
            </a:endParaRPr>
          </a:p>
        </p:txBody>
      </p:sp>
      <p:sp>
        <p:nvSpPr>
          <p:cNvPr id="292869" name="Text Box 5"/>
          <p:cNvSpPr txBox="1">
            <a:spLocks noChangeArrowheads="1"/>
          </p:cNvSpPr>
          <p:nvPr/>
        </p:nvSpPr>
        <p:spPr bwMode="auto">
          <a:xfrm>
            <a:off x="3744913" y="3500438"/>
            <a:ext cx="4716462" cy="8540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Nếu </a:t>
            </a:r>
            <a:r>
              <a:rPr lang="en-US" altLang="en-US" sz="2000">
                <a:solidFill>
                  <a:srgbClr val="FFFFE1"/>
                </a:solidFill>
              </a:rPr>
              <a:t>b </a:t>
            </a:r>
            <a:r>
              <a:rPr lang="en-US" altLang="en-US" sz="2000">
                <a:solidFill>
                  <a:srgbClr val="FFFFE1"/>
                </a:solidFill>
                <a:cs typeface="Arial" panose="020B0604020202020204" pitchFamily="34" charset="0"/>
              </a:rPr>
              <a:t>≠ 0</a:t>
            </a:r>
            <a:r>
              <a:rPr lang="en-US" altLang="en-US" sz="2000">
                <a:solidFill>
                  <a:srgbClr val="000099"/>
                </a:solidFill>
                <a:cs typeface="Arial" panose="020B0604020202020204" pitchFamily="34" charset="0"/>
              </a:rPr>
              <a:t> thì tính </a:t>
            </a:r>
            <a:r>
              <a:rPr lang="en-US" altLang="en-US" sz="2000">
                <a:solidFill>
                  <a:srgbClr val="FFFFE1"/>
                </a:solidFill>
                <a:cs typeface="Arial" panose="020B0604020202020204" pitchFamily="34" charset="0"/>
              </a:rPr>
              <a:t>kết quả</a:t>
            </a:r>
          </a:p>
          <a:p>
            <a:pPr eaLnBrk="0" fontAlgn="base" hangingPunct="0">
              <a:spcBef>
                <a:spcPct val="50000"/>
              </a:spcBef>
              <a:spcAft>
                <a:spcPct val="0"/>
              </a:spcAft>
            </a:pPr>
            <a:r>
              <a:rPr lang="en-US" altLang="en-US" sz="2000">
                <a:solidFill>
                  <a:srgbClr val="000099"/>
                </a:solidFill>
                <a:cs typeface="Arial" panose="020B0604020202020204" pitchFamily="34" charset="0"/>
              </a:rPr>
              <a:t>                      ngược lại thì </a:t>
            </a:r>
            <a:r>
              <a:rPr lang="en-US" altLang="en-US" sz="2000">
                <a:solidFill>
                  <a:srgbClr val="FFFFE1"/>
                </a:solidFill>
                <a:cs typeface="Arial" panose="020B0604020202020204" pitchFamily="34" charset="0"/>
              </a:rPr>
              <a:t>thông báo lỗi</a:t>
            </a:r>
          </a:p>
        </p:txBody>
      </p:sp>
    </p:spTree>
    <p:extLst>
      <p:ext uri="{BB962C8B-B14F-4D97-AF65-F5344CB8AC3E}">
        <p14:creationId xmlns:p14="http://schemas.microsoft.com/office/powerpoint/2010/main" val="20834671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92868"/>
                                        </p:tgtEl>
                                        <p:attrNameLst>
                                          <p:attrName>style.visibility</p:attrName>
                                        </p:attrNameLst>
                                      </p:cBhvr>
                                      <p:to>
                                        <p:strVal val="visible"/>
                                      </p:to>
                                    </p:set>
                                    <p:animEffect transition="in" filter="wipe(left)">
                                      <p:cBhvr>
                                        <p:cTn id="13" dur="500"/>
                                        <p:tgtEl>
                                          <p:spTgt spid="292868"/>
                                        </p:tgtEl>
                                      </p:cBhvr>
                                    </p:animEffect>
                                  </p:childTnLst>
                                </p:cTn>
                              </p:par>
                            </p:childTnLst>
                          </p:cTn>
                        </p:par>
                        <p:par>
                          <p:cTn id="14" fill="hold" nodeType="afterGroup">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92869"/>
                                        </p:tgtEl>
                                        <p:attrNameLst>
                                          <p:attrName>style.visibility</p:attrName>
                                        </p:attrNameLst>
                                      </p:cBhvr>
                                      <p:to>
                                        <p:strVal val="visible"/>
                                      </p:to>
                                    </p:set>
                                    <p:animEffect transition="in" filter="wipe(left)">
                                      <p:cBhvr>
                                        <p:cTn id="17" dur="500"/>
                                        <p:tgtEl>
                                          <p:spTgt spid="29286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60427"/>
                                        </p:tgtEl>
                                        <p:attrNameLst>
                                          <p:attrName>style.visibility</p:attrName>
                                        </p:attrNameLst>
                                      </p:cBhvr>
                                      <p:to>
                                        <p:strVal val="visible"/>
                                      </p:to>
                                    </p:set>
                                    <p:anim calcmode="discrete" valueType="clr">
                                      <p:cBhvr override="childStyle">
                                        <p:cTn id="22"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60427"/>
                                        </p:tgtEl>
                                        <p:attrNameLst>
                                          <p:attrName>fillcolor</p:attrName>
                                        </p:attrNameLst>
                                      </p:cBhvr>
                                      <p:tavLst>
                                        <p:tav tm="0">
                                          <p:val>
                                            <p:clrVal>
                                              <a:schemeClr val="accent2"/>
                                            </p:clrVal>
                                          </p:val>
                                        </p:tav>
                                        <p:tav tm="50000">
                                          <p:val>
                                            <p:clrVal>
                                              <a:schemeClr val="hlink"/>
                                            </p:clrVal>
                                          </p:val>
                                        </p:tav>
                                      </p:tavLst>
                                    </p:anim>
                                    <p:set>
                                      <p:cBhvr>
                                        <p:cTn id="24" dur="80"/>
                                        <p:tgtEl>
                                          <p:spTgt spid="604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60427" grpId="0" animBg="1"/>
      <p:bldP spid="292868" grpId="0" animBg="1"/>
      <p:bldP spid="29286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dirty="0" smtClean="0">
                <a:solidFill>
                  <a:srgbClr val="FF0066"/>
                </a:solidFill>
                <a:effectLst>
                  <a:outerShdw blurRad="38100" dist="38100" dir="2700000" algn="tl">
                    <a:srgbClr val="000000"/>
                  </a:outerShdw>
                </a:effectLst>
              </a:rPr>
              <a:t>GHI NHỚ</a:t>
            </a:r>
            <a:endParaRPr lang="en-US" altLang="en-US" sz="3000" dirty="0">
              <a:solidFill>
                <a:srgbClr val="FF0066"/>
              </a:solidFill>
              <a:effectLst>
                <a:outerShdw blurRad="38100" dist="38100" dir="2700000" algn="tl">
                  <a:srgbClr val="000000"/>
                </a:outerShdw>
              </a:effectLst>
            </a:endParaRPr>
          </a:p>
        </p:txBody>
      </p:sp>
      <p:sp>
        <p:nvSpPr>
          <p:cNvPr id="294915" name="Text Box 9"/>
          <p:cNvSpPr txBox="1">
            <a:spLocks noChangeArrowheads="1"/>
          </p:cNvSpPr>
          <p:nvPr/>
        </p:nvSpPr>
        <p:spPr bwMode="auto">
          <a:xfrm>
            <a:off x="684213" y="1879600"/>
            <a:ext cx="8064500" cy="356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buFontTx/>
              <a:buAutoNum type="arabicPeriod"/>
            </a:pPr>
            <a:r>
              <a:rPr lang="en-US" altLang="en-US" sz="2400">
                <a:solidFill>
                  <a:srgbClr val="000099"/>
                </a:solidFill>
              </a:rPr>
              <a:t>Cấu trúc rẽ nhánh được sử dụng để chỉ thị cho máy tính thực hiện các hoạt động khác nhau tuỳ theo một điều kiện cụ thể có được thoả mãn hay không.</a:t>
            </a:r>
          </a:p>
          <a:p>
            <a:pPr eaLnBrk="0" fontAlgn="base" hangingPunct="0">
              <a:spcBef>
                <a:spcPct val="50000"/>
              </a:spcBef>
              <a:spcAft>
                <a:spcPct val="0"/>
              </a:spcAft>
              <a:buFontTx/>
              <a:buAutoNum type="arabicPeriod"/>
            </a:pPr>
            <a:r>
              <a:rPr lang="en-US" altLang="en-US" sz="2400">
                <a:solidFill>
                  <a:srgbClr val="000099"/>
                </a:solidFill>
              </a:rPr>
              <a:t>Cấu trúc rẽ nhánh có hai dạng: dạng thiếu và dạng đủ.</a:t>
            </a:r>
          </a:p>
          <a:p>
            <a:pPr eaLnBrk="0" fontAlgn="base" hangingPunct="0">
              <a:spcBef>
                <a:spcPct val="50000"/>
              </a:spcBef>
              <a:spcAft>
                <a:spcPct val="0"/>
              </a:spcAft>
              <a:buFontTx/>
              <a:buAutoNum type="arabicPeriod"/>
            </a:pPr>
            <a:r>
              <a:rPr lang="en-US" altLang="en-US" sz="2400">
                <a:solidFill>
                  <a:srgbClr val="000099"/>
                </a:solidFill>
              </a:rPr>
              <a:t>Trong lập trình, điều kiện trong cấu trúc rẽ nhánh thường được biểu diễn bằng các phép so sánh.</a:t>
            </a:r>
          </a:p>
          <a:p>
            <a:pPr eaLnBrk="0" fontAlgn="base" hangingPunct="0">
              <a:spcBef>
                <a:spcPct val="50000"/>
              </a:spcBef>
              <a:spcAft>
                <a:spcPct val="0"/>
              </a:spcAft>
              <a:buFontTx/>
              <a:buAutoNum type="arabicPeriod"/>
            </a:pPr>
            <a:r>
              <a:rPr lang="en-US" altLang="en-US" sz="2400">
                <a:solidFill>
                  <a:srgbClr val="000099"/>
                </a:solidFill>
              </a:rPr>
              <a:t>Mọi ngôn ngữ lập trình đều có câu lệnh điều kiện để thể hiện các cấu trúc rẽ nhánh.</a:t>
            </a:r>
          </a:p>
        </p:txBody>
      </p:sp>
      <p:sp>
        <p:nvSpPr>
          <p:cNvPr id="294916" name="Rectangle 4"/>
          <p:cNvSpPr>
            <a:spLocks noChangeArrowheads="1"/>
          </p:cNvSpPr>
          <p:nvPr/>
        </p:nvSpPr>
        <p:spPr bwMode="auto">
          <a:xfrm>
            <a:off x="468313" y="1628775"/>
            <a:ext cx="8424862" cy="4321175"/>
          </a:xfrm>
          <a:prstGeom prst="rect">
            <a:avLst/>
          </a:prstGeom>
          <a:noFill/>
          <a:ln w="28575">
            <a:solidFill>
              <a:srgbClr val="008000"/>
            </a:solidFill>
            <a:miter lim="800000"/>
            <a:headEnd/>
            <a:tailEnd/>
          </a:ln>
          <a:effectLst>
            <a:prstShdw prst="shdw17" dist="17961" dir="2700000">
              <a:srgbClr val="008000">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8850947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4915"/>
                                        </p:tgtEl>
                                        <p:attrNameLst>
                                          <p:attrName>style.visibility</p:attrName>
                                        </p:attrNameLst>
                                      </p:cBhvr>
                                      <p:to>
                                        <p:strVal val="visible"/>
                                      </p:to>
                                    </p:set>
                                    <p:animEffect transition="in" filter="wipe(left)">
                                      <p:cBhvr>
                                        <p:cTn id="7" dur="500"/>
                                        <p:tgtEl>
                                          <p:spTgt spid="294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r>
              <a:rPr lang="en-US" altLang="en-US" smtClean="0">
                <a:effectLst>
                  <a:outerShdw blurRad="38100" dist="38100" dir="2700000" algn="tl">
                    <a:srgbClr val="000000"/>
                  </a:outerShdw>
                </a:effectLst>
              </a:rPr>
              <a:t>DẶN DÒ</a:t>
            </a:r>
          </a:p>
        </p:txBody>
      </p:sp>
      <p:sp>
        <p:nvSpPr>
          <p:cNvPr id="296963" name="Text Box 4"/>
          <p:cNvSpPr txBox="1">
            <a:spLocks noChangeArrowheads="1"/>
          </p:cNvSpPr>
          <p:nvPr/>
        </p:nvSpPr>
        <p:spPr bwMode="auto">
          <a:xfrm>
            <a:off x="863600" y="2822575"/>
            <a:ext cx="75247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3000">
                <a:solidFill>
                  <a:srgbClr val="00FF00"/>
                </a:solidFill>
              </a:rPr>
              <a:t>1. Trả lời câu hỏi 1, 2, 3, 4, 5, 6 _ trang 51 _ sách giáo khoa .</a:t>
            </a:r>
          </a:p>
        </p:txBody>
      </p:sp>
    </p:spTree>
    <p:extLst>
      <p:ext uri="{BB962C8B-B14F-4D97-AF65-F5344CB8AC3E}">
        <p14:creationId xmlns:p14="http://schemas.microsoft.com/office/powerpoint/2010/main" val="29814854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6" name="Text Box 4"/>
          <p:cNvSpPr txBox="1">
            <a:spLocks noChangeArrowheads="1"/>
          </p:cNvSpPr>
          <p:nvPr/>
        </p:nvSpPr>
        <p:spPr bwMode="auto">
          <a:xfrm>
            <a:off x="3505200" y="5948363"/>
            <a:ext cx="5486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2800">
                <a:solidFill>
                  <a:srgbClr val="000000"/>
                </a:solidFill>
              </a:rPr>
              <a:t>Thực hiện tháng 8 năm 2009</a:t>
            </a:r>
          </a:p>
        </p:txBody>
      </p:sp>
      <p:pic>
        <p:nvPicPr>
          <p:cNvPr id="299011" name="Picture 5" descr="buom hoa dong"/>
          <p:cNvPicPr>
            <a:picLocks noGrp="1" noChangeAspect="1" noChangeArrowheads="1" noCrop="1"/>
          </p:cNvPicPr>
          <p:nvPr>
            <p:ph type="clipArt" sz="half" idx="4294967295"/>
          </p:nvPr>
        </p:nvPicPr>
        <p:blipFill>
          <a:blip r:embed="rId2">
            <a:extLst>
              <a:ext uri="{28A0092B-C50C-407E-A947-70E740481C1C}">
                <a14:useLocalDpi xmlns:a14="http://schemas.microsoft.com/office/drawing/2010/main" val="0"/>
              </a:ext>
            </a:extLst>
          </a:blip>
          <a:srcRect/>
          <a:stretch>
            <a:fillRect/>
          </a:stretch>
        </p:blipFill>
        <p:spPr>
          <a:xfrm>
            <a:off x="76200" y="2286000"/>
            <a:ext cx="3810000" cy="4238625"/>
          </a:xfrm>
        </p:spPr>
      </p:pic>
      <p:sp>
        <p:nvSpPr>
          <p:cNvPr id="49165" name="AutoShape 13"/>
          <p:cNvSpPr>
            <a:spLocks noChangeArrowheads="1"/>
          </p:cNvSpPr>
          <p:nvPr/>
        </p:nvSpPr>
        <p:spPr bwMode="auto">
          <a:xfrm>
            <a:off x="3441700" y="2343150"/>
            <a:ext cx="5702300" cy="2762250"/>
          </a:xfrm>
          <a:prstGeom prst="star32">
            <a:avLst>
              <a:gd name="adj" fmla="val 37500"/>
            </a:avLst>
          </a:prstGeom>
          <a:gradFill rotWithShape="1">
            <a:gsLst>
              <a:gs pos="0">
                <a:schemeClr val="bg1"/>
              </a:gs>
              <a:gs pos="100000">
                <a:srgbClr val="3399FF"/>
              </a:gs>
            </a:gsLst>
            <a:path path="shape">
              <a:fillToRect l="50000" t="50000" r="50000" b="50000"/>
            </a:path>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000000"/>
              </a:solidFill>
            </a:endParaRPr>
          </a:p>
        </p:txBody>
      </p:sp>
      <p:sp>
        <p:nvSpPr>
          <p:cNvPr id="49166" name="WordArt 14"/>
          <p:cNvSpPr>
            <a:spLocks noChangeArrowheads="1" noChangeShapeType="1" noTextEdit="1"/>
          </p:cNvSpPr>
          <p:nvPr/>
        </p:nvSpPr>
        <p:spPr bwMode="auto">
          <a:xfrm>
            <a:off x="1066800" y="304800"/>
            <a:ext cx="6858000" cy="1362075"/>
          </a:xfrm>
          <a:prstGeom prst="rect">
            <a:avLst/>
          </a:prstGeom>
        </p:spPr>
        <p:txBody>
          <a:bodyPr wrap="none" fromWordArt="1">
            <a:prstTxWarp prst="textDeflate">
              <a:avLst>
                <a:gd name="adj" fmla="val 12537"/>
              </a:avLst>
            </a:prstTxWarp>
          </a:bodyPr>
          <a:lstStyle/>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Bài học đã </a:t>
            </a:r>
          </a:p>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KẾT THÚC</a:t>
            </a:r>
          </a:p>
        </p:txBody>
      </p:sp>
      <p:sp>
        <p:nvSpPr>
          <p:cNvPr id="49167" name="WordArt 15" descr="Narrow vertical"/>
          <p:cNvSpPr>
            <a:spLocks noChangeArrowheads="1" noChangeShapeType="1" noTextEdit="1"/>
          </p:cNvSpPr>
          <p:nvPr/>
        </p:nvSpPr>
        <p:spPr bwMode="auto">
          <a:xfrm>
            <a:off x="4343400" y="3028950"/>
            <a:ext cx="3505200" cy="1160463"/>
          </a:xfrm>
          <a:prstGeom prst="rect">
            <a:avLst/>
          </a:prstGeom>
        </p:spPr>
        <p:txBody>
          <a:bodyPr wrap="none" fromWordArt="1">
            <a:prstTxWarp prst="textCurveUp">
              <a:avLst>
                <a:gd name="adj" fmla="val 24014"/>
              </a:avLst>
            </a:prstTxWarp>
          </a:bodyPr>
          <a:lstStyle/>
          <a:p>
            <a:pPr algn="ctr" eaLnBrk="0" fontAlgn="base" hangingPunct="0">
              <a:spcBef>
                <a:spcPct val="0"/>
              </a:spcBef>
              <a:spcAft>
                <a:spcPct val="0"/>
              </a:spcAft>
            </a:pPr>
            <a:r>
              <a:rPr lang="pt-BR"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Thân ái chào các em</a:t>
            </a:r>
            <a:endParaRPr lang="en-US"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016536966"/>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9166"/>
                                        </p:tgtEl>
                                        <p:attrNameLst>
                                          <p:attrName>style.visibility</p:attrName>
                                        </p:attrNameLst>
                                      </p:cBhvr>
                                      <p:to>
                                        <p:strVal val="visible"/>
                                      </p:to>
                                    </p:set>
                                    <p:animEffect transition="in" filter="wedge">
                                      <p:cBhvr>
                                        <p:cTn id="7" dur="1000"/>
                                        <p:tgtEl>
                                          <p:spTgt spid="49166"/>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9165"/>
                                        </p:tgtEl>
                                        <p:attrNameLst>
                                          <p:attrName>style.visibility</p:attrName>
                                        </p:attrNameLst>
                                      </p:cBhvr>
                                      <p:to>
                                        <p:strVal val="visible"/>
                                      </p:to>
                                    </p:set>
                                    <p:animEffect transition="in" filter="fade">
                                      <p:cBhvr>
                                        <p:cTn id="11" dur="2000"/>
                                        <p:tgtEl>
                                          <p:spTgt spid="49165"/>
                                        </p:tgtEl>
                                      </p:cBhvr>
                                    </p:animEffect>
                                  </p:childTnLst>
                                </p:cTn>
                              </p:par>
                            </p:childTnLst>
                          </p:cTn>
                        </p:par>
                        <p:par>
                          <p:cTn id="12" fill="hold" nodeType="afterGroup">
                            <p:stCondLst>
                              <p:cond delay="3000"/>
                            </p:stCondLst>
                            <p:childTnLst>
                              <p:par>
                                <p:cTn id="13" presetID="13" presetClass="entr" presetSubtype="16" fill="hold" grpId="0" nodeType="afterEffect">
                                  <p:stCondLst>
                                    <p:cond delay="0"/>
                                  </p:stCondLst>
                                  <p:childTnLst>
                                    <p:set>
                                      <p:cBhvr>
                                        <p:cTn id="14" dur="1" fill="hold">
                                          <p:stCondLst>
                                            <p:cond delay="0"/>
                                          </p:stCondLst>
                                        </p:cTn>
                                        <p:tgtEl>
                                          <p:spTgt spid="49167"/>
                                        </p:tgtEl>
                                        <p:attrNameLst>
                                          <p:attrName>style.visibility</p:attrName>
                                        </p:attrNameLst>
                                      </p:cBhvr>
                                      <p:to>
                                        <p:strVal val="visible"/>
                                      </p:to>
                                    </p:set>
                                    <p:animEffect transition="in" filter="plus(in)">
                                      <p:cBhvr>
                                        <p:cTn id="15" dur="1000"/>
                                        <p:tgtEl>
                                          <p:spTgt spid="49167"/>
                                        </p:tgtEl>
                                      </p:cBhvr>
                                    </p:animEffect>
                                  </p:childTnLst>
                                </p:cTn>
                              </p:par>
                            </p:childTnLst>
                          </p:cTn>
                        </p:par>
                        <p:par>
                          <p:cTn id="16" fill="hold" nodeType="afterGroup">
                            <p:stCondLst>
                              <p:cond delay="4000"/>
                            </p:stCondLst>
                            <p:childTnLst>
                              <p:par>
                                <p:cTn id="17" presetID="16" presetClass="entr" presetSubtype="37" fill="hold" grpId="0" nodeType="afterEffect">
                                  <p:stCondLst>
                                    <p:cond delay="0"/>
                                  </p:stCondLst>
                                  <p:childTnLst>
                                    <p:set>
                                      <p:cBhvr>
                                        <p:cTn id="18" dur="1" fill="hold">
                                          <p:stCondLst>
                                            <p:cond delay="0"/>
                                          </p:stCondLst>
                                        </p:cTn>
                                        <p:tgtEl>
                                          <p:spTgt spid="49156"/>
                                        </p:tgtEl>
                                        <p:attrNameLst>
                                          <p:attrName>style.visibility</p:attrName>
                                        </p:attrNameLst>
                                      </p:cBhvr>
                                      <p:to>
                                        <p:strVal val="visible"/>
                                      </p:to>
                                    </p:set>
                                    <p:animEffect transition="in" filter="barn(outVertical)">
                                      <p:cBhvr>
                                        <p:cTn id="19" dur="10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65" grpId="0" animBg="1"/>
      <p:bldP spid="49166" grpId="0" animBg="1"/>
      <p:bldP spid="4916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1. </a:t>
            </a:r>
            <a:r>
              <a:rPr lang="en-US" altLang="en-US" sz="3000" dirty="0" smtClean="0">
                <a:solidFill>
                  <a:srgbClr val="FF0066"/>
                </a:solidFill>
                <a:effectLst>
                  <a:outerShdw blurRad="38100" dist="38100" dir="2700000" algn="tl">
                    <a:srgbClr val="000000"/>
                  </a:outerShdw>
                </a:effectLst>
              </a:rPr>
              <a:t>HOẠT </a:t>
            </a:r>
            <a:r>
              <a:rPr lang="en-US" altLang="en-US" sz="3000" dirty="0">
                <a:solidFill>
                  <a:srgbClr val="FF0066"/>
                </a:solidFill>
                <a:effectLst>
                  <a:outerShdw blurRad="38100" dist="38100" dir="2700000" algn="tl">
                    <a:srgbClr val="000000"/>
                  </a:outerShdw>
                </a:effectLst>
              </a:rPr>
              <a:t>ĐỘNG PHỤ THUỘC VÀO ĐIỀU KIỆN</a:t>
            </a:r>
          </a:p>
        </p:txBody>
      </p:sp>
      <p:sp>
        <p:nvSpPr>
          <p:cNvPr id="89091" name="AutoShape 3"/>
          <p:cNvSpPr>
            <a:spLocks noChangeArrowheads="1"/>
          </p:cNvSpPr>
          <p:nvPr/>
        </p:nvSpPr>
        <p:spPr bwMode="auto">
          <a:xfrm>
            <a:off x="492125" y="1485900"/>
            <a:ext cx="6527800" cy="1655763"/>
          </a:xfrm>
          <a:prstGeom prst="cloudCallout">
            <a:avLst>
              <a:gd name="adj1" fmla="val -54185"/>
              <a:gd name="adj2" fmla="val 152782"/>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Sách giáo khoa trang 46_phần 1, em hãy đọc các ví dụ và cho biết “Những hoạt động chỉ được thực hiện khi nào?</a:t>
            </a:r>
          </a:p>
        </p:txBody>
      </p:sp>
      <p:sp>
        <p:nvSpPr>
          <p:cNvPr id="60427" name="Text Box 11"/>
          <p:cNvSpPr txBox="1">
            <a:spLocks noChangeArrowheads="1"/>
          </p:cNvSpPr>
          <p:nvPr/>
        </p:nvSpPr>
        <p:spPr bwMode="auto">
          <a:xfrm>
            <a:off x="2195513" y="3644900"/>
            <a:ext cx="6553200" cy="1600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buFontTx/>
              <a:buChar char="•"/>
            </a:pPr>
            <a:r>
              <a:rPr lang="en-US" altLang="en-US" sz="2200">
                <a:solidFill>
                  <a:srgbClr val="000099"/>
                </a:solidFill>
              </a:rPr>
              <a:t> Những hoạt động chỉ được thực hiện khi một điều kiện cụ thể được xảy ra. </a:t>
            </a:r>
          </a:p>
          <a:p>
            <a:pPr eaLnBrk="0" fontAlgn="base" hangingPunct="0">
              <a:spcBef>
                <a:spcPct val="50000"/>
              </a:spcBef>
              <a:spcAft>
                <a:spcPct val="0"/>
              </a:spcAft>
              <a:buFontTx/>
              <a:buChar char="•"/>
            </a:pPr>
            <a:r>
              <a:rPr lang="en-US" altLang="en-US" sz="2200">
                <a:solidFill>
                  <a:srgbClr val="000099"/>
                </a:solidFill>
              </a:rPr>
              <a:t> Điều kiện thường là một sự kiện được mô tả sau từ “nếu”</a:t>
            </a:r>
          </a:p>
        </p:txBody>
      </p:sp>
    </p:spTree>
    <p:extLst>
      <p:ext uri="{BB962C8B-B14F-4D97-AF65-F5344CB8AC3E}">
        <p14:creationId xmlns:p14="http://schemas.microsoft.com/office/powerpoint/2010/main" val="9730475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60427"/>
                                        </p:tgtEl>
                                        <p:attrNameLst>
                                          <p:attrName>style.visibility</p:attrName>
                                        </p:attrNameLst>
                                      </p:cBhvr>
                                      <p:to>
                                        <p:strVal val="visible"/>
                                      </p:to>
                                    </p:set>
                                    <p:anim calcmode="discrete" valueType="clr">
                                      <p:cBhvr override="childStyle">
                                        <p:cTn id="13"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0427"/>
                                        </p:tgtEl>
                                        <p:attrNameLst>
                                          <p:attrName>fillcolor</p:attrName>
                                        </p:attrNameLst>
                                      </p:cBhvr>
                                      <p:tavLst>
                                        <p:tav tm="0">
                                          <p:val>
                                            <p:clrVal>
                                              <a:schemeClr val="accent2"/>
                                            </p:clrVal>
                                          </p:val>
                                        </p:tav>
                                        <p:tav tm="50000">
                                          <p:val>
                                            <p:clrVal>
                                              <a:schemeClr val="hlink"/>
                                            </p:clrVal>
                                          </p:val>
                                        </p:tav>
                                      </p:tavLst>
                                    </p:anim>
                                    <p:set>
                                      <p:cBhvr>
                                        <p:cTn id="15" dur="80"/>
                                        <p:tgtEl>
                                          <p:spTgt spid="604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604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2. </a:t>
            </a:r>
            <a:r>
              <a:rPr lang="en-US" altLang="en-US" sz="3000" dirty="0" smtClean="0">
                <a:solidFill>
                  <a:srgbClr val="FF0066"/>
                </a:solidFill>
                <a:effectLst>
                  <a:outerShdw blurRad="38100" dist="38100" dir="2700000" algn="tl">
                    <a:srgbClr val="000000"/>
                  </a:outerShdw>
                </a:effectLst>
              </a:rPr>
              <a:t>TÍNH </a:t>
            </a:r>
            <a:r>
              <a:rPr lang="en-US" altLang="en-US" sz="3000" dirty="0">
                <a:solidFill>
                  <a:srgbClr val="FF0066"/>
                </a:solidFill>
                <a:effectLst>
                  <a:outerShdw blurRad="38100" dist="38100" dir="2700000" algn="tl">
                    <a:srgbClr val="000000"/>
                  </a:outerShdw>
                </a:effectLst>
              </a:rPr>
              <a:t>ĐÚNG HOẶC SAI CỦA CÁC ĐIỀU KIỆN</a:t>
            </a:r>
          </a:p>
        </p:txBody>
      </p:sp>
      <p:graphicFrame>
        <p:nvGraphicFramePr>
          <p:cNvPr id="268291" name="Group 3"/>
          <p:cNvGraphicFramePr>
            <a:graphicFrameLocks noGrp="1"/>
          </p:cNvGraphicFramePr>
          <p:nvPr/>
        </p:nvGraphicFramePr>
        <p:xfrm>
          <a:off x="179388" y="1341438"/>
          <a:ext cx="8713787" cy="3365818"/>
        </p:xfrm>
        <a:graphic>
          <a:graphicData uri="http://schemas.openxmlformats.org/drawingml/2006/table">
            <a:tbl>
              <a:tblPr/>
              <a:tblGrid>
                <a:gridCol w="1728787"/>
                <a:gridCol w="2879725"/>
                <a:gridCol w="1439863"/>
                <a:gridCol w="2665412"/>
              </a:tblGrid>
              <a:tr h="592138">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Điều kiện</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solidFill>
                      <a:srgbClr val="A5B592"/>
                    </a:solid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Kiểm tra</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solidFill>
                      <a:srgbClr val="A5B592"/>
                    </a:solid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Kết quả</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solidFill>
                      <a:srgbClr val="A5B592"/>
                    </a:solid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Hoạt động tiếp theo</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solidFill>
                      <a:srgbClr val="A5B592"/>
                    </a:solidFill>
                  </a:tcPr>
                </a:tc>
              </a:tr>
              <a:tr h="863600">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Trời mưa?</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Long nhìn ra ngoài trời và thấy trời mưa</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Đúng</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Long ở nhà </a:t>
                      </a:r>
                      <a:r>
                        <a:rPr kumimoji="0" lang="en-US" altLang="en-US" sz="2400" b="0" i="1" u="none" strike="noStrike" cap="none" normalizeH="0" baseline="0" smtClean="0">
                          <a:ln>
                            <a:noFill/>
                          </a:ln>
                          <a:solidFill>
                            <a:srgbClr val="800000"/>
                          </a:solidFill>
                          <a:effectLst/>
                          <a:latin typeface="Arial" panose="020B0604020202020204" pitchFamily="34" charset="0"/>
                        </a:rPr>
                        <a:t>(không đi đá bóng)</a:t>
                      </a:r>
                      <a:endParaRPr kumimoji="0" lang="en-US" altLang="en-US" sz="2400" b="0" i="0" u="none" strike="noStrike" cap="none" normalizeH="0" baseline="0" smtClean="0">
                        <a:ln>
                          <a:noFill/>
                        </a:ln>
                        <a:solidFill>
                          <a:srgbClr val="800000"/>
                        </a:solidFill>
                        <a:effectLst/>
                        <a:latin typeface="Arial" panose="020B0604020202020204" pitchFamily="34" charset="0"/>
                      </a:endParaRP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noFill/>
                  </a:tcPr>
                </a:tc>
              </a:tr>
              <a:tr h="1354138">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Em bị ốm?</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Buổi sáng thức dậy, em thấy mình hoàn toàn khoẻ mạnh</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Sai</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400" b="0" i="0" u="none" strike="noStrike" cap="none" normalizeH="0" baseline="0" smtClean="0">
                          <a:ln>
                            <a:noFill/>
                          </a:ln>
                          <a:solidFill>
                            <a:srgbClr val="800000"/>
                          </a:solidFill>
                          <a:effectLst/>
                          <a:latin typeface="Arial" panose="020B0604020202020204" pitchFamily="34" charset="0"/>
                        </a:rPr>
                        <a:t>Em tập thể dục buổi sáng như thường lệ</a:t>
                      </a:r>
                    </a:p>
                  </a:txBody>
                  <a:tcPr horzOverflow="overflow">
                    <a:lnL w="19050" cap="flat" cmpd="sng" algn="ctr">
                      <a:solidFill>
                        <a:srgbClr val="000099"/>
                      </a:solidFill>
                      <a:prstDash val="solid"/>
                      <a:round/>
                      <a:headEnd type="none" w="med" len="med"/>
                      <a:tailEnd type="none" w="med" len="med"/>
                    </a:lnL>
                    <a:lnR w="19050" cap="flat" cmpd="sng" algn="ctr">
                      <a:solidFill>
                        <a:srgbClr val="000099"/>
                      </a:solidFill>
                      <a:prstDash val="solid"/>
                      <a:round/>
                      <a:headEnd type="none" w="med" len="med"/>
                      <a:tailEnd type="none" w="med" len="med"/>
                    </a:lnR>
                    <a:lnT w="19050" cap="flat" cmpd="sng" algn="ctr">
                      <a:solidFill>
                        <a:srgbClr val="000099"/>
                      </a:solidFill>
                      <a:prstDash val="solid"/>
                      <a:round/>
                      <a:headEnd type="none" w="med" len="med"/>
                      <a:tailEnd type="none" w="med" len="med"/>
                    </a:lnT>
                    <a:lnB w="19050" cap="flat" cmpd="sng" algn="ctr">
                      <a:solidFill>
                        <a:srgbClr val="000099"/>
                      </a:solidFill>
                      <a:prstDash val="solid"/>
                      <a:round/>
                      <a:headEnd type="none" w="med" len="med"/>
                      <a:tailEnd type="none" w="med" len="med"/>
                    </a:lnB>
                    <a:lnTlToBr>
                      <a:noFill/>
                    </a:lnTlToBr>
                    <a:lnBlToTr>
                      <a:noFill/>
                    </a:lnBlToTr>
                    <a:noFill/>
                  </a:tcPr>
                </a:tc>
              </a:tr>
            </a:tbl>
          </a:graphicData>
        </a:graphic>
      </p:graphicFrame>
      <p:sp>
        <p:nvSpPr>
          <p:cNvPr id="60427" name="Text Box 11"/>
          <p:cNvSpPr txBox="1">
            <a:spLocks noChangeArrowheads="1"/>
          </p:cNvSpPr>
          <p:nvPr/>
        </p:nvSpPr>
        <p:spPr bwMode="auto">
          <a:xfrm>
            <a:off x="539750" y="4797425"/>
            <a:ext cx="7993063" cy="7620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buFontTx/>
              <a:buChar char="•"/>
            </a:pPr>
            <a:r>
              <a:rPr lang="en-US" altLang="en-US" sz="2200">
                <a:solidFill>
                  <a:srgbClr val="000099"/>
                </a:solidFill>
              </a:rPr>
              <a:t>Khi kết quả kiểm tra là </a:t>
            </a:r>
            <a:r>
              <a:rPr lang="en-US" altLang="en-US" sz="2200">
                <a:solidFill>
                  <a:srgbClr val="800000"/>
                </a:solidFill>
              </a:rPr>
              <a:t>đúng</a:t>
            </a:r>
            <a:r>
              <a:rPr lang="en-US" altLang="en-US" sz="2200" b="1">
                <a:solidFill>
                  <a:srgbClr val="000099"/>
                </a:solidFill>
              </a:rPr>
              <a:t>, </a:t>
            </a:r>
            <a:r>
              <a:rPr lang="en-US" altLang="en-US" sz="2200">
                <a:solidFill>
                  <a:srgbClr val="000099"/>
                </a:solidFill>
              </a:rPr>
              <a:t>ta nói điều kiện được </a:t>
            </a:r>
            <a:r>
              <a:rPr lang="en-US" altLang="en-US" sz="2200">
                <a:solidFill>
                  <a:srgbClr val="800000"/>
                </a:solidFill>
              </a:rPr>
              <a:t>thoả mãn</a:t>
            </a:r>
            <a:r>
              <a:rPr lang="en-US" altLang="en-US" sz="2200">
                <a:solidFill>
                  <a:srgbClr val="000099"/>
                </a:solidFill>
              </a:rPr>
              <a:t>, còn khi kết quả kiểm tra </a:t>
            </a:r>
            <a:r>
              <a:rPr lang="en-US" altLang="en-US" sz="2200">
                <a:solidFill>
                  <a:srgbClr val="800000"/>
                </a:solidFill>
              </a:rPr>
              <a:t>sai</a:t>
            </a:r>
            <a:r>
              <a:rPr lang="en-US" altLang="en-US" sz="2200" b="1">
                <a:solidFill>
                  <a:srgbClr val="000099"/>
                </a:solidFill>
              </a:rPr>
              <a:t>, </a:t>
            </a:r>
            <a:r>
              <a:rPr lang="en-US" altLang="en-US" sz="2200">
                <a:solidFill>
                  <a:srgbClr val="000099"/>
                </a:solidFill>
              </a:rPr>
              <a:t>ta nói điều kiện</a:t>
            </a:r>
            <a:r>
              <a:rPr lang="en-US" altLang="en-US" sz="2200" b="1">
                <a:solidFill>
                  <a:srgbClr val="000099"/>
                </a:solidFill>
              </a:rPr>
              <a:t> </a:t>
            </a:r>
            <a:r>
              <a:rPr lang="en-US" altLang="en-US" sz="2200">
                <a:solidFill>
                  <a:srgbClr val="800000"/>
                </a:solidFill>
              </a:rPr>
              <a:t>không thoả mãn</a:t>
            </a:r>
          </a:p>
        </p:txBody>
      </p:sp>
    </p:spTree>
    <p:extLst>
      <p:ext uri="{BB962C8B-B14F-4D97-AF65-F5344CB8AC3E}">
        <p14:creationId xmlns:p14="http://schemas.microsoft.com/office/powerpoint/2010/main" val="25044291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68291"/>
                                        </p:tgtEl>
                                        <p:attrNameLst>
                                          <p:attrName>style.visibility</p:attrName>
                                        </p:attrNameLst>
                                      </p:cBhvr>
                                      <p:to>
                                        <p:strVal val="visible"/>
                                      </p:to>
                                    </p:set>
                                    <p:animEffect transition="in" filter="fade">
                                      <p:cBhvr>
                                        <p:cTn id="7" dur="1000"/>
                                        <p:tgtEl>
                                          <p:spTgt spid="2682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60427"/>
                                        </p:tgtEl>
                                        <p:attrNameLst>
                                          <p:attrName>style.visibility</p:attrName>
                                        </p:attrNameLst>
                                      </p:cBhvr>
                                      <p:to>
                                        <p:strVal val="visible"/>
                                      </p:to>
                                    </p:set>
                                    <p:anim calcmode="discrete" valueType="clr">
                                      <p:cBhvr override="childStyle">
                                        <p:cTn id="12"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0427"/>
                                        </p:tgtEl>
                                        <p:attrNameLst>
                                          <p:attrName>fillcolor</p:attrName>
                                        </p:attrNameLst>
                                      </p:cBhvr>
                                      <p:tavLst>
                                        <p:tav tm="0">
                                          <p:val>
                                            <p:clrVal>
                                              <a:schemeClr val="accent2"/>
                                            </p:clrVal>
                                          </p:val>
                                        </p:tav>
                                        <p:tav tm="50000">
                                          <p:val>
                                            <p:clrVal>
                                              <a:schemeClr val="hlink"/>
                                            </p:clrVal>
                                          </p:val>
                                        </p:tav>
                                      </p:tavLst>
                                    </p:anim>
                                    <p:set>
                                      <p:cBhvr>
                                        <p:cTn id="14" dur="80"/>
                                        <p:tgtEl>
                                          <p:spTgt spid="604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3. </a:t>
            </a:r>
            <a:r>
              <a:rPr lang="en-US" altLang="en-US" sz="3000" dirty="0" smtClean="0">
                <a:solidFill>
                  <a:srgbClr val="FF0066"/>
                </a:solidFill>
                <a:effectLst>
                  <a:outerShdw blurRad="38100" dist="38100" dir="2700000" algn="tl">
                    <a:srgbClr val="000000"/>
                  </a:outerShdw>
                </a:effectLst>
              </a:rPr>
              <a:t>ĐIỀU </a:t>
            </a:r>
            <a:r>
              <a:rPr lang="en-US" altLang="en-US" sz="3000" dirty="0">
                <a:solidFill>
                  <a:srgbClr val="FF0066"/>
                </a:solidFill>
                <a:effectLst>
                  <a:outerShdw blurRad="38100" dist="38100" dir="2700000" algn="tl">
                    <a:srgbClr val="000000"/>
                  </a:outerShdw>
                </a:effectLst>
              </a:rPr>
              <a:t>KIỆN VÀ PHÉP SO SÁNH</a:t>
            </a:r>
          </a:p>
        </p:txBody>
      </p:sp>
      <p:sp>
        <p:nvSpPr>
          <p:cNvPr id="89091" name="AutoShape 3"/>
          <p:cNvSpPr>
            <a:spLocks noChangeArrowheads="1"/>
          </p:cNvSpPr>
          <p:nvPr/>
        </p:nvSpPr>
        <p:spPr bwMode="auto">
          <a:xfrm>
            <a:off x="492125" y="1485900"/>
            <a:ext cx="6527800" cy="1006475"/>
          </a:xfrm>
          <a:prstGeom prst="cloudCallout">
            <a:avLst>
              <a:gd name="adj1" fmla="val -54185"/>
              <a:gd name="adj2" fmla="val 283597"/>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Phép so sánh thường được sử dụng như thế nào?</a:t>
            </a:r>
          </a:p>
        </p:txBody>
      </p:sp>
      <p:sp>
        <p:nvSpPr>
          <p:cNvPr id="60427" name="Text Box 11"/>
          <p:cNvSpPr txBox="1">
            <a:spLocks noChangeArrowheads="1"/>
          </p:cNvSpPr>
          <p:nvPr/>
        </p:nvSpPr>
        <p:spPr bwMode="auto">
          <a:xfrm>
            <a:off x="3132138" y="2781300"/>
            <a:ext cx="5400675"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 Dùng để biểu diễn các điều kiện</a:t>
            </a:r>
          </a:p>
        </p:txBody>
      </p:sp>
      <p:sp>
        <p:nvSpPr>
          <p:cNvPr id="2" name="AutoShape 3"/>
          <p:cNvSpPr>
            <a:spLocks noChangeArrowheads="1"/>
          </p:cNvSpPr>
          <p:nvPr/>
        </p:nvSpPr>
        <p:spPr bwMode="auto">
          <a:xfrm>
            <a:off x="684213" y="3867150"/>
            <a:ext cx="6527800" cy="1006475"/>
          </a:xfrm>
          <a:prstGeom prst="cloudCallout">
            <a:avLst>
              <a:gd name="adj1" fmla="val -54185"/>
              <a:gd name="adj2" fmla="val 283597"/>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Phép so sánh cho kết quả như thế nào?</a:t>
            </a:r>
          </a:p>
        </p:txBody>
      </p:sp>
      <p:sp>
        <p:nvSpPr>
          <p:cNvPr id="3" name="Text Box 11"/>
          <p:cNvSpPr txBox="1">
            <a:spLocks noChangeArrowheads="1"/>
          </p:cNvSpPr>
          <p:nvPr/>
        </p:nvSpPr>
        <p:spPr bwMode="auto">
          <a:xfrm>
            <a:off x="3324225" y="5162550"/>
            <a:ext cx="5819775" cy="9302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buFontTx/>
              <a:buChar char="•"/>
            </a:pPr>
            <a:r>
              <a:rPr lang="en-US" altLang="en-US" sz="2200">
                <a:solidFill>
                  <a:srgbClr val="000099"/>
                </a:solidFill>
              </a:rPr>
              <a:t>Kết quả </a:t>
            </a:r>
            <a:r>
              <a:rPr lang="en-US" altLang="en-US" sz="2200" b="1">
                <a:solidFill>
                  <a:srgbClr val="000099"/>
                </a:solidFill>
              </a:rPr>
              <a:t>Đúng </a:t>
            </a:r>
            <a:r>
              <a:rPr lang="en-US" altLang="en-US" sz="2200">
                <a:solidFill>
                  <a:srgbClr val="000099"/>
                </a:solidFill>
              </a:rPr>
              <a:t>khi điều kiện được thoả mãn</a:t>
            </a:r>
          </a:p>
          <a:p>
            <a:pPr eaLnBrk="0" fontAlgn="base" hangingPunct="0">
              <a:spcBef>
                <a:spcPct val="50000"/>
              </a:spcBef>
              <a:spcAft>
                <a:spcPct val="0"/>
              </a:spcAft>
              <a:buFontTx/>
              <a:buChar char="•"/>
            </a:pPr>
            <a:r>
              <a:rPr lang="en-US" altLang="en-US" sz="2200">
                <a:solidFill>
                  <a:srgbClr val="000099"/>
                </a:solidFill>
              </a:rPr>
              <a:t> Ngược lại, điều kiện không được thoả mãn</a:t>
            </a:r>
          </a:p>
        </p:txBody>
      </p:sp>
    </p:spTree>
    <p:extLst>
      <p:ext uri="{BB962C8B-B14F-4D97-AF65-F5344CB8AC3E}">
        <p14:creationId xmlns:p14="http://schemas.microsoft.com/office/powerpoint/2010/main" val="1174975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60427"/>
                                        </p:tgtEl>
                                        <p:attrNameLst>
                                          <p:attrName>style.visibility</p:attrName>
                                        </p:attrNameLst>
                                      </p:cBhvr>
                                      <p:to>
                                        <p:strVal val="visible"/>
                                      </p:to>
                                    </p:set>
                                    <p:anim calcmode="discrete" valueType="clr">
                                      <p:cBhvr override="childStyle">
                                        <p:cTn id="13"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0427"/>
                                        </p:tgtEl>
                                        <p:attrNameLst>
                                          <p:attrName>fillcolor</p:attrName>
                                        </p:attrNameLst>
                                      </p:cBhvr>
                                      <p:tavLst>
                                        <p:tav tm="0">
                                          <p:val>
                                            <p:clrVal>
                                              <a:schemeClr val="accent2"/>
                                            </p:clrVal>
                                          </p:val>
                                        </p:tav>
                                        <p:tav tm="50000">
                                          <p:val>
                                            <p:clrVal>
                                              <a:schemeClr val="hlink"/>
                                            </p:clrVal>
                                          </p:val>
                                        </p:tav>
                                      </p:tavLst>
                                    </p:anim>
                                    <p:set>
                                      <p:cBhvr>
                                        <p:cTn id="15" dur="80"/>
                                        <p:tgtEl>
                                          <p:spTgt spid="60427"/>
                                        </p:tgtEl>
                                        <p:attrNameLst>
                                          <p:attrName>fill.type</p:attrName>
                                        </p:attrNameLst>
                                      </p:cBhvr>
                                      <p:to>
                                        <p:strVal val="solid"/>
                                      </p:to>
                                    </p:set>
                                  </p:childTnLst>
                                </p:cTn>
                              </p:par>
                            </p:childTnLst>
                          </p:cTn>
                        </p:par>
                        <p:par>
                          <p:cTn id="16" fill="hold" nodeType="afterGroup">
                            <p:stCondLst>
                              <p:cond delay="1360"/>
                            </p:stCondLst>
                            <p:childTnLst>
                              <p:par>
                                <p:cTn id="17" presetID="17"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3"/>
                                        </p:tgtEl>
                                        <p:attrNameLst>
                                          <p:attrName>style.visibility</p:attrName>
                                        </p:attrNameLst>
                                      </p:cBhvr>
                                      <p:to>
                                        <p:strVal val="visible"/>
                                      </p:to>
                                    </p:set>
                                    <p:anim calcmode="discrete" valueType="clr">
                                      <p:cBhvr override="childStyle">
                                        <p:cTn id="25"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
                                        </p:tgtEl>
                                        <p:attrNameLst>
                                          <p:attrName>fillcolor</p:attrName>
                                        </p:attrNameLst>
                                      </p:cBhvr>
                                      <p:tavLst>
                                        <p:tav tm="0">
                                          <p:val>
                                            <p:clrVal>
                                              <a:schemeClr val="accent2"/>
                                            </p:clrVal>
                                          </p:val>
                                        </p:tav>
                                        <p:tav tm="50000">
                                          <p:val>
                                            <p:clrVal>
                                              <a:schemeClr val="hlink"/>
                                            </p:clrVal>
                                          </p:val>
                                        </p:tav>
                                      </p:tavLst>
                                    </p:anim>
                                    <p:set>
                                      <p:cBhvr>
                                        <p:cTn id="27"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60427" grpId="0" animBg="1"/>
      <p:bldP spid="2" grpId="0" animBg="1" autoUpdateAnimBg="0"/>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611188" y="692150"/>
            <a:ext cx="6291262" cy="2016125"/>
          </a:xfrm>
          <a:prstGeom prst="cloudCallout">
            <a:avLst>
              <a:gd name="adj1" fmla="val -54769"/>
              <a:gd name="adj2" fmla="val 138269"/>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Ví dụ 1: Chương trình in ra màn hình có giá trị lớn hơn trong số hai giá trị của các biến a và b. Khi  đó giá trị của biến a hoặc b được in ra phụ thuộc vào phép so sánh a &gt; b là đúng hay sai.</a:t>
            </a:r>
          </a:p>
        </p:txBody>
      </p:sp>
      <p:sp>
        <p:nvSpPr>
          <p:cNvPr id="60427" name="Text Box 11"/>
          <p:cNvSpPr txBox="1">
            <a:spLocks noChangeArrowheads="1"/>
          </p:cNvSpPr>
          <p:nvPr/>
        </p:nvSpPr>
        <p:spPr bwMode="auto">
          <a:xfrm>
            <a:off x="2124075" y="3500438"/>
            <a:ext cx="7019925" cy="9302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800000"/>
                </a:solidFill>
              </a:rPr>
              <a:t>Nếu</a:t>
            </a:r>
            <a:r>
              <a:rPr lang="en-US" altLang="en-US" sz="2200">
                <a:solidFill>
                  <a:srgbClr val="000099"/>
                </a:solidFill>
              </a:rPr>
              <a:t> a&gt;b, in giá trị của biến a ra màn hình;</a:t>
            </a:r>
          </a:p>
          <a:p>
            <a:pPr eaLnBrk="0" fontAlgn="base" hangingPunct="0">
              <a:spcBef>
                <a:spcPct val="50000"/>
              </a:spcBef>
              <a:spcAft>
                <a:spcPct val="0"/>
              </a:spcAft>
            </a:pPr>
            <a:r>
              <a:rPr lang="en-US" altLang="en-US" sz="2200">
                <a:solidFill>
                  <a:srgbClr val="800000"/>
                </a:solidFill>
              </a:rPr>
              <a:t>                ngược lại</a:t>
            </a:r>
            <a:r>
              <a:rPr lang="en-US" altLang="en-US" sz="2200">
                <a:solidFill>
                  <a:srgbClr val="000099"/>
                </a:solidFill>
              </a:rPr>
              <a:t>, in giá trị của biến b ra màn hình</a:t>
            </a:r>
          </a:p>
        </p:txBody>
      </p:sp>
    </p:spTree>
    <p:extLst>
      <p:ext uri="{BB962C8B-B14F-4D97-AF65-F5344CB8AC3E}">
        <p14:creationId xmlns:p14="http://schemas.microsoft.com/office/powerpoint/2010/main" val="28146379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60427"/>
                                        </p:tgtEl>
                                        <p:attrNameLst>
                                          <p:attrName>style.visibility</p:attrName>
                                        </p:attrNameLst>
                                      </p:cBhvr>
                                      <p:to>
                                        <p:strVal val="visible"/>
                                      </p:to>
                                    </p:set>
                                    <p:anim calcmode="discrete" valueType="clr">
                                      <p:cBhvr override="childStyle">
                                        <p:cTn id="13"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0427"/>
                                        </p:tgtEl>
                                        <p:attrNameLst>
                                          <p:attrName>fillcolor</p:attrName>
                                        </p:attrNameLst>
                                      </p:cBhvr>
                                      <p:tavLst>
                                        <p:tav tm="0">
                                          <p:val>
                                            <p:clrVal>
                                              <a:schemeClr val="accent2"/>
                                            </p:clrVal>
                                          </p:val>
                                        </p:tav>
                                        <p:tav tm="50000">
                                          <p:val>
                                            <p:clrVal>
                                              <a:schemeClr val="hlink"/>
                                            </p:clrVal>
                                          </p:val>
                                        </p:tav>
                                      </p:tavLst>
                                    </p:anim>
                                    <p:set>
                                      <p:cBhvr>
                                        <p:cTn id="15" dur="80"/>
                                        <p:tgtEl>
                                          <p:spTgt spid="604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604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CC0066"/>
                </a:solidFill>
              </a:rPr>
              <a:t> </a:t>
            </a:r>
            <a:r>
              <a:rPr lang="en-US" altLang="en-US" sz="3000" b="1" dirty="0" smtClean="0">
                <a:solidFill>
                  <a:srgbClr val="CC0066"/>
                </a:solidFill>
              </a:rPr>
              <a:t>4. </a:t>
            </a:r>
            <a:r>
              <a:rPr lang="en-US" altLang="en-US" sz="3000" dirty="0" smtClean="0">
                <a:solidFill>
                  <a:srgbClr val="CC0066"/>
                </a:solidFill>
                <a:effectLst>
                  <a:outerShdw blurRad="38100" dist="38100" dir="2700000" algn="tl">
                    <a:srgbClr val="000000"/>
                  </a:outerShdw>
                </a:effectLst>
              </a:rPr>
              <a:t>CẤU </a:t>
            </a:r>
            <a:r>
              <a:rPr lang="en-US" altLang="en-US" sz="3000" dirty="0">
                <a:solidFill>
                  <a:srgbClr val="CC0066"/>
                </a:solidFill>
                <a:effectLst>
                  <a:outerShdw blurRad="38100" dist="38100" dir="2700000" algn="tl">
                    <a:srgbClr val="000000"/>
                  </a:outerShdw>
                </a:effectLst>
              </a:rPr>
              <a:t>TRÚC RẼ NHÁNH</a:t>
            </a:r>
          </a:p>
        </p:txBody>
      </p:sp>
      <p:sp>
        <p:nvSpPr>
          <p:cNvPr id="89091" name="AutoShape 3"/>
          <p:cNvSpPr>
            <a:spLocks noChangeArrowheads="1"/>
          </p:cNvSpPr>
          <p:nvPr/>
        </p:nvSpPr>
        <p:spPr bwMode="auto">
          <a:xfrm>
            <a:off x="492125" y="1485900"/>
            <a:ext cx="6527800" cy="1800225"/>
          </a:xfrm>
          <a:prstGeom prst="cloudCallout">
            <a:avLst>
              <a:gd name="adj1" fmla="val -54185"/>
              <a:gd name="adj2" fmla="val 136509"/>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Trong ngôn ngữ lập trình, cấu trúc rẽ nhánh được thể hiện bằng bao nhiêu dạng̀? Kể ra?</a:t>
            </a:r>
          </a:p>
        </p:txBody>
      </p:sp>
      <p:sp>
        <p:nvSpPr>
          <p:cNvPr id="60427" name="Text Box 11"/>
          <p:cNvSpPr txBox="1">
            <a:spLocks noChangeArrowheads="1"/>
          </p:cNvSpPr>
          <p:nvPr/>
        </p:nvSpPr>
        <p:spPr bwMode="auto">
          <a:xfrm>
            <a:off x="3203575" y="3933825"/>
            <a:ext cx="4321175"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Cấu trúc rẽ nhánh dạng thiếu</a:t>
            </a:r>
          </a:p>
        </p:txBody>
      </p:sp>
      <p:sp>
        <p:nvSpPr>
          <p:cNvPr id="2" name="Text Box 11"/>
          <p:cNvSpPr txBox="1">
            <a:spLocks noChangeArrowheads="1"/>
          </p:cNvSpPr>
          <p:nvPr/>
        </p:nvSpPr>
        <p:spPr bwMode="auto">
          <a:xfrm>
            <a:off x="3203575" y="4724400"/>
            <a:ext cx="4321175"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Cấu trúc rẽ nhánh dạng đủ</a:t>
            </a:r>
          </a:p>
        </p:txBody>
      </p:sp>
    </p:spTree>
    <p:extLst>
      <p:ext uri="{BB962C8B-B14F-4D97-AF65-F5344CB8AC3E}">
        <p14:creationId xmlns:p14="http://schemas.microsoft.com/office/powerpoint/2010/main" val="33681672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60427"/>
                                        </p:tgtEl>
                                        <p:attrNameLst>
                                          <p:attrName>style.visibility</p:attrName>
                                        </p:attrNameLst>
                                      </p:cBhvr>
                                      <p:to>
                                        <p:strVal val="visible"/>
                                      </p:to>
                                    </p:set>
                                    <p:anim calcmode="discrete" valueType="clr">
                                      <p:cBhvr override="childStyle">
                                        <p:cTn id="13"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0427"/>
                                        </p:tgtEl>
                                        <p:attrNameLst>
                                          <p:attrName>fillcolor</p:attrName>
                                        </p:attrNameLst>
                                      </p:cBhvr>
                                      <p:tavLst>
                                        <p:tav tm="0">
                                          <p:val>
                                            <p:clrVal>
                                              <a:schemeClr val="accent2"/>
                                            </p:clrVal>
                                          </p:val>
                                        </p:tav>
                                        <p:tav tm="50000">
                                          <p:val>
                                            <p:clrVal>
                                              <a:schemeClr val="hlink"/>
                                            </p:clrVal>
                                          </p:val>
                                        </p:tav>
                                      </p:tavLst>
                                    </p:anim>
                                    <p:set>
                                      <p:cBhvr>
                                        <p:cTn id="15" dur="80"/>
                                        <p:tgtEl>
                                          <p:spTgt spid="60427"/>
                                        </p:tgtEl>
                                        <p:attrNameLst>
                                          <p:attrName>fill.type</p:attrName>
                                        </p:attrNameLst>
                                      </p:cBhvr>
                                      <p:to>
                                        <p:strVal val="solid"/>
                                      </p:to>
                                    </p:set>
                                  </p:childTnLst>
                                </p:cTn>
                              </p:par>
                            </p:childTnLst>
                          </p:cTn>
                        </p:par>
                        <p:par>
                          <p:cTn id="16" fill="hold" nodeType="afterGroup">
                            <p:stCondLst>
                              <p:cond delay="12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2"/>
                                        </p:tgtEl>
                                        <p:attrNameLst>
                                          <p:attrName>style.visibility</p:attrName>
                                        </p:attrNameLst>
                                      </p:cBhvr>
                                      <p:to>
                                        <p:strVal val="visible"/>
                                      </p:to>
                                    </p:set>
                                    <p:anim calcmode="discrete" valueType="clr">
                                      <p:cBhvr override="childStyle">
                                        <p:cTn id="19"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
                                        </p:tgtEl>
                                        <p:attrNameLst>
                                          <p:attrName>fillcolor</p:attrName>
                                        </p:attrNameLst>
                                      </p:cBhvr>
                                      <p:tavLst>
                                        <p:tav tm="0">
                                          <p:val>
                                            <p:clrVal>
                                              <a:schemeClr val="accent2"/>
                                            </p:clrVal>
                                          </p:val>
                                        </p:tav>
                                        <p:tav tm="50000">
                                          <p:val>
                                            <p:clrVal>
                                              <a:schemeClr val="hlink"/>
                                            </p:clrVal>
                                          </p:val>
                                        </p:tav>
                                      </p:tavLst>
                                    </p:anim>
                                    <p:set>
                                      <p:cBhvr>
                                        <p:cTn id="21"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60427"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Text Box 2"/>
          <p:cNvSpPr txBox="1">
            <a:spLocks noChangeArrowheads="1"/>
          </p:cNvSpPr>
          <p:nvPr/>
        </p:nvSpPr>
        <p:spPr bwMode="auto">
          <a:xfrm>
            <a:off x="179388" y="1052513"/>
            <a:ext cx="55356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a:solidFill>
                  <a:srgbClr val="660033"/>
                </a:solidFill>
              </a:rPr>
              <a:t>SƠ ĐỒ KHỐI CẤU TRÚC RẼ NHÁNH DẠNG THIẾU</a:t>
            </a:r>
          </a:p>
        </p:txBody>
      </p:sp>
      <p:grpSp>
        <p:nvGrpSpPr>
          <p:cNvPr id="276483" name="Group 3"/>
          <p:cNvGrpSpPr>
            <a:grpSpLocks/>
          </p:cNvGrpSpPr>
          <p:nvPr/>
        </p:nvGrpSpPr>
        <p:grpSpPr bwMode="auto">
          <a:xfrm>
            <a:off x="1476375" y="1773238"/>
            <a:ext cx="5616575" cy="3013075"/>
            <a:chOff x="930" y="1434"/>
            <a:chExt cx="3538" cy="1898"/>
          </a:xfrm>
        </p:grpSpPr>
        <p:sp>
          <p:nvSpPr>
            <p:cNvPr id="276484" name="AutoShape 4"/>
            <p:cNvSpPr>
              <a:spLocks noChangeArrowheads="1"/>
            </p:cNvSpPr>
            <p:nvPr/>
          </p:nvSpPr>
          <p:spPr bwMode="auto">
            <a:xfrm>
              <a:off x="930" y="1797"/>
              <a:ext cx="1496" cy="702"/>
            </a:xfrm>
            <a:prstGeom prst="flowChartDecision">
              <a:avLst/>
            </a:prstGeom>
            <a:solidFill>
              <a:srgbClr val="CCFFCC"/>
            </a:solidFill>
            <a:ln w="22225">
              <a:solidFill>
                <a:srgbClr val="00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a:solidFill>
                    <a:srgbClr val="660033"/>
                  </a:solidFill>
                </a:rPr>
                <a:t>Điều kiện</a:t>
              </a:r>
            </a:p>
          </p:txBody>
        </p:sp>
        <p:sp>
          <p:nvSpPr>
            <p:cNvPr id="276485" name="Rectangle 5"/>
            <p:cNvSpPr>
              <a:spLocks noChangeArrowheads="1"/>
            </p:cNvSpPr>
            <p:nvPr/>
          </p:nvSpPr>
          <p:spPr bwMode="auto">
            <a:xfrm flipH="1">
              <a:off x="3153" y="1842"/>
              <a:ext cx="1315" cy="576"/>
            </a:xfrm>
            <a:prstGeom prst="rect">
              <a:avLst/>
            </a:prstGeom>
            <a:solidFill>
              <a:srgbClr val="CCFFCC"/>
            </a:solidFill>
            <a:ln w="22225">
              <a:solidFill>
                <a:srgbClr val="00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a:solidFill>
                    <a:srgbClr val="660033"/>
                  </a:solidFill>
                </a:rPr>
                <a:t>Câu lệnh</a:t>
              </a:r>
            </a:p>
          </p:txBody>
        </p:sp>
        <p:sp>
          <p:nvSpPr>
            <p:cNvPr id="276486" name="Line 6"/>
            <p:cNvSpPr>
              <a:spLocks noChangeShapeType="1"/>
            </p:cNvSpPr>
            <p:nvPr/>
          </p:nvSpPr>
          <p:spPr bwMode="auto">
            <a:xfrm>
              <a:off x="2426" y="2160"/>
              <a:ext cx="725" cy="0"/>
            </a:xfrm>
            <a:prstGeom prst="line">
              <a:avLst/>
            </a:prstGeom>
            <a:noFill/>
            <a:ln w="381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76487" name="Line 7"/>
            <p:cNvSpPr>
              <a:spLocks noChangeShapeType="1"/>
            </p:cNvSpPr>
            <p:nvPr/>
          </p:nvSpPr>
          <p:spPr bwMode="auto">
            <a:xfrm flipV="1">
              <a:off x="1677" y="1434"/>
              <a:ext cx="0" cy="363"/>
            </a:xfrm>
            <a:prstGeom prst="line">
              <a:avLst/>
            </a:prstGeom>
            <a:noFill/>
            <a:ln w="38100">
              <a:solidFill>
                <a:srgbClr val="00008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76488" name="Line 8"/>
            <p:cNvSpPr>
              <a:spLocks noChangeShapeType="1"/>
            </p:cNvSpPr>
            <p:nvPr/>
          </p:nvSpPr>
          <p:spPr bwMode="auto">
            <a:xfrm flipV="1">
              <a:off x="1677" y="2500"/>
              <a:ext cx="0" cy="363"/>
            </a:xfrm>
            <a:prstGeom prst="line">
              <a:avLst/>
            </a:prstGeom>
            <a:noFill/>
            <a:ln w="38100">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76489" name="Line 9"/>
            <p:cNvSpPr>
              <a:spLocks noChangeShapeType="1"/>
            </p:cNvSpPr>
            <p:nvPr/>
          </p:nvSpPr>
          <p:spPr bwMode="auto">
            <a:xfrm>
              <a:off x="1677" y="2863"/>
              <a:ext cx="2154" cy="0"/>
            </a:xfrm>
            <a:prstGeom prst="line">
              <a:avLst/>
            </a:prstGeom>
            <a:noFill/>
            <a:ln w="381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76490" name="Line 10"/>
            <p:cNvSpPr>
              <a:spLocks noChangeShapeType="1"/>
            </p:cNvSpPr>
            <p:nvPr/>
          </p:nvSpPr>
          <p:spPr bwMode="auto">
            <a:xfrm flipV="1">
              <a:off x="3833" y="2425"/>
              <a:ext cx="0" cy="907"/>
            </a:xfrm>
            <a:prstGeom prst="line">
              <a:avLst/>
            </a:prstGeom>
            <a:noFill/>
            <a:ln w="38100">
              <a:solidFill>
                <a:srgbClr val="00008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76491" name="Text Box 11"/>
            <p:cNvSpPr txBox="1">
              <a:spLocks noChangeArrowheads="1"/>
            </p:cNvSpPr>
            <p:nvPr/>
          </p:nvSpPr>
          <p:spPr bwMode="auto">
            <a:xfrm>
              <a:off x="2556" y="1855"/>
              <a:ext cx="4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a:solidFill>
                    <a:srgbClr val="660033"/>
                  </a:solidFill>
                </a:rPr>
                <a:t>Đúng</a:t>
              </a:r>
            </a:p>
          </p:txBody>
        </p:sp>
        <p:sp>
          <p:nvSpPr>
            <p:cNvPr id="276492" name="Text Box 12"/>
            <p:cNvSpPr txBox="1">
              <a:spLocks noChangeArrowheads="1"/>
            </p:cNvSpPr>
            <p:nvPr/>
          </p:nvSpPr>
          <p:spPr bwMode="auto">
            <a:xfrm>
              <a:off x="1286" y="2564"/>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a:solidFill>
                    <a:srgbClr val="660033"/>
                  </a:solidFill>
                </a:rPr>
                <a:t>Sai</a:t>
              </a:r>
            </a:p>
          </p:txBody>
        </p:sp>
      </p:grpSp>
      <p:sp>
        <p:nvSpPr>
          <p:cNvPr id="276493" name="Text Box 13"/>
          <p:cNvSpPr txBox="1">
            <a:spLocks noChangeArrowheads="1"/>
          </p:cNvSpPr>
          <p:nvPr/>
        </p:nvSpPr>
        <p:spPr bwMode="auto">
          <a:xfrm>
            <a:off x="1042988" y="4930775"/>
            <a:ext cx="7056437" cy="457200"/>
          </a:xfrm>
          <a:prstGeom prst="rect">
            <a:avLst/>
          </a:prstGeom>
          <a:solidFill>
            <a:srgbClr val="CCFFFF"/>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0"/>
              </a:spcBef>
              <a:spcAft>
                <a:spcPct val="0"/>
              </a:spcAft>
            </a:pPr>
            <a:r>
              <a:rPr lang="en-US" altLang="en-US" sz="2400">
                <a:solidFill>
                  <a:srgbClr val="660033"/>
                </a:solidFill>
              </a:rPr>
              <a:t>Lưu ý: sau </a:t>
            </a:r>
            <a:r>
              <a:rPr lang="en-US" altLang="en-US" sz="2400" b="1">
                <a:solidFill>
                  <a:srgbClr val="660033"/>
                </a:solidFill>
              </a:rPr>
              <a:t>then</a:t>
            </a:r>
            <a:r>
              <a:rPr lang="en-US" altLang="en-US" sz="2400">
                <a:solidFill>
                  <a:srgbClr val="660033"/>
                </a:solidFill>
              </a:rPr>
              <a:t> chỉ có 1 lệnh chương trình.</a:t>
            </a:r>
          </a:p>
        </p:txBody>
      </p:sp>
    </p:spTree>
    <p:extLst>
      <p:ext uri="{BB962C8B-B14F-4D97-AF65-F5344CB8AC3E}">
        <p14:creationId xmlns:p14="http://schemas.microsoft.com/office/powerpoint/2010/main" val="30267680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6482"/>
                                        </p:tgtEl>
                                        <p:attrNameLst>
                                          <p:attrName>style.visibility</p:attrName>
                                        </p:attrNameLst>
                                      </p:cBhvr>
                                      <p:to>
                                        <p:strVal val="visible"/>
                                      </p:to>
                                    </p:set>
                                    <p:anim calcmode="discrete" valueType="clr">
                                      <p:cBhvr override="childStyle">
                                        <p:cTn id="7" dur="80"/>
                                        <p:tgtEl>
                                          <p:spTgt spid="27648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6482"/>
                                        </p:tgtEl>
                                        <p:attrNameLst>
                                          <p:attrName>fillcolor</p:attrName>
                                        </p:attrNameLst>
                                      </p:cBhvr>
                                      <p:tavLst>
                                        <p:tav tm="0">
                                          <p:val>
                                            <p:clrVal>
                                              <a:schemeClr val="accent2"/>
                                            </p:clrVal>
                                          </p:val>
                                        </p:tav>
                                        <p:tav tm="50000">
                                          <p:val>
                                            <p:clrVal>
                                              <a:schemeClr val="hlink"/>
                                            </p:clrVal>
                                          </p:val>
                                        </p:tav>
                                      </p:tavLst>
                                    </p:anim>
                                    <p:set>
                                      <p:cBhvr>
                                        <p:cTn id="9" dur="80"/>
                                        <p:tgtEl>
                                          <p:spTgt spid="276482"/>
                                        </p:tgtEl>
                                        <p:attrNameLst>
                                          <p:attrName>fill.type</p:attrName>
                                        </p:attrNameLst>
                                      </p:cBhvr>
                                      <p:to>
                                        <p:strVal val="solid"/>
                                      </p:to>
                                    </p:set>
                                  </p:childTnLst>
                                </p:cTn>
                              </p:par>
                            </p:childTnLst>
                          </p:cTn>
                        </p:par>
                        <p:par>
                          <p:cTn id="10" fill="hold" nodeType="afterGroup">
                            <p:stCondLst>
                              <p:cond delay="1520"/>
                            </p:stCondLst>
                            <p:childTnLst>
                              <p:par>
                                <p:cTn id="11" presetID="10" presetClass="entr" presetSubtype="0" fill="hold" nodeType="afterEffect">
                                  <p:stCondLst>
                                    <p:cond delay="0"/>
                                  </p:stCondLst>
                                  <p:childTnLst>
                                    <p:set>
                                      <p:cBhvr>
                                        <p:cTn id="12" dur="1" fill="hold">
                                          <p:stCondLst>
                                            <p:cond delay="0"/>
                                          </p:stCondLst>
                                        </p:cTn>
                                        <p:tgtEl>
                                          <p:spTgt spid="276483"/>
                                        </p:tgtEl>
                                        <p:attrNameLst>
                                          <p:attrName>style.visibility</p:attrName>
                                        </p:attrNameLst>
                                      </p:cBhvr>
                                      <p:to>
                                        <p:strVal val="visible"/>
                                      </p:to>
                                    </p:set>
                                    <p:animEffect transition="in" filter="fade">
                                      <p:cBhvr>
                                        <p:cTn id="13" dur="500"/>
                                        <p:tgtEl>
                                          <p:spTgt spid="276483"/>
                                        </p:tgtEl>
                                      </p:cBhvr>
                                    </p:animEffect>
                                  </p:childTnLst>
                                </p:cTn>
                              </p:par>
                            </p:childTnLst>
                          </p:cTn>
                        </p:par>
                        <p:par>
                          <p:cTn id="14" fill="hold" nodeType="afterGroup">
                            <p:stCondLst>
                              <p:cond delay="2020"/>
                            </p:stCondLst>
                            <p:childTnLst>
                              <p:par>
                                <p:cTn id="15" presetID="22" presetClass="entr" presetSubtype="8" fill="hold" grpId="0" nodeType="afterEffect">
                                  <p:stCondLst>
                                    <p:cond delay="0"/>
                                  </p:stCondLst>
                                  <p:childTnLst>
                                    <p:set>
                                      <p:cBhvr>
                                        <p:cTn id="16" dur="1" fill="hold">
                                          <p:stCondLst>
                                            <p:cond delay="0"/>
                                          </p:stCondLst>
                                        </p:cTn>
                                        <p:tgtEl>
                                          <p:spTgt spid="276493"/>
                                        </p:tgtEl>
                                        <p:attrNameLst>
                                          <p:attrName>style.visibility</p:attrName>
                                        </p:attrNameLst>
                                      </p:cBhvr>
                                      <p:to>
                                        <p:strVal val="visible"/>
                                      </p:to>
                                    </p:set>
                                    <p:animEffect transition="in" filter="wipe(left)">
                                      <p:cBhvr>
                                        <p:cTn id="17" dur="500"/>
                                        <p:tgtEl>
                                          <p:spTgt spid="276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2" grpId="0"/>
      <p:bldP spid="27649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611188" y="908050"/>
            <a:ext cx="6291262" cy="2736850"/>
          </a:xfrm>
          <a:prstGeom prst="cloudCallout">
            <a:avLst>
              <a:gd name="adj1" fmla="val -54769"/>
              <a:gd name="adj2" fmla="val 88690"/>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CC"/>
                </a:solidFill>
              </a:rPr>
              <a:t>Ví dụ 2: Một hiệu sách thực hiện đợt khuyến mãi lớn với nội dung như sau: nếu mua sách với tổng số tiền ít nhất là 100.000 đồng, khách hàng sẽ được giảm 30% tổng số tiền phải thanh toán. Hãy mô tả hoạt động tính tiền cho khách. </a:t>
            </a:r>
          </a:p>
        </p:txBody>
      </p:sp>
      <p:sp>
        <p:nvSpPr>
          <p:cNvPr id="278531" name="Text Box 3"/>
          <p:cNvSpPr txBox="1">
            <a:spLocks noChangeArrowheads="1"/>
          </p:cNvSpPr>
          <p:nvPr/>
        </p:nvSpPr>
        <p:spPr bwMode="auto">
          <a:xfrm>
            <a:off x="1116013" y="4514850"/>
            <a:ext cx="1728787"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thuật toán</a:t>
            </a:r>
            <a:endParaRPr lang="en-US" altLang="en-US" sz="2400">
              <a:solidFill>
                <a:srgbClr val="000099"/>
              </a:solidFill>
            </a:endParaRPr>
          </a:p>
        </p:txBody>
      </p:sp>
      <p:sp>
        <p:nvSpPr>
          <p:cNvPr id="278532" name="Text Box 4"/>
          <p:cNvSpPr txBox="1">
            <a:spLocks noChangeArrowheads="1"/>
          </p:cNvSpPr>
          <p:nvPr/>
        </p:nvSpPr>
        <p:spPr bwMode="auto">
          <a:xfrm>
            <a:off x="3384550" y="4292600"/>
            <a:ext cx="5508625" cy="1920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800000"/>
                </a:solidFill>
              </a:rPr>
              <a:t> Bước 1: Tính tổng số tiền T khách hàng đã mua sách.</a:t>
            </a:r>
          </a:p>
          <a:p>
            <a:pPr eaLnBrk="0" fontAlgn="base" hangingPunct="0">
              <a:spcBef>
                <a:spcPct val="50000"/>
              </a:spcBef>
              <a:spcAft>
                <a:spcPct val="0"/>
              </a:spcAft>
              <a:buFontTx/>
              <a:buChar char="•"/>
            </a:pPr>
            <a:r>
              <a:rPr lang="en-US" altLang="en-US" sz="2000">
                <a:solidFill>
                  <a:srgbClr val="800000"/>
                </a:solidFill>
              </a:rPr>
              <a:t> Bước 2: nếu T&gt;100000, số tiền phải thanh toán là 70% x T.</a:t>
            </a:r>
          </a:p>
          <a:p>
            <a:pPr eaLnBrk="0" fontAlgn="base" hangingPunct="0">
              <a:spcBef>
                <a:spcPct val="50000"/>
              </a:spcBef>
              <a:spcAft>
                <a:spcPct val="0"/>
              </a:spcAft>
              <a:buFontTx/>
              <a:buChar char="•"/>
            </a:pPr>
            <a:r>
              <a:rPr lang="en-US" altLang="en-US" sz="2000">
                <a:solidFill>
                  <a:srgbClr val="800000"/>
                </a:solidFill>
              </a:rPr>
              <a:t> Bước 3: in hoá đơn</a:t>
            </a:r>
            <a:endParaRPr lang="en-US" altLang="en-US" sz="2000">
              <a:solidFill>
                <a:srgbClr val="000099"/>
              </a:solidFill>
            </a:endParaRPr>
          </a:p>
        </p:txBody>
      </p:sp>
    </p:spTree>
    <p:extLst>
      <p:ext uri="{BB962C8B-B14F-4D97-AF65-F5344CB8AC3E}">
        <p14:creationId xmlns:p14="http://schemas.microsoft.com/office/powerpoint/2010/main" val="21300118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78531"/>
                                        </p:tgtEl>
                                        <p:attrNameLst>
                                          <p:attrName>style.visibility</p:attrName>
                                        </p:attrNameLst>
                                      </p:cBhvr>
                                      <p:to>
                                        <p:strVal val="visible"/>
                                      </p:to>
                                    </p:set>
                                    <p:animEffect transition="in" filter="wipe(left)">
                                      <p:cBhvr>
                                        <p:cTn id="13" dur="500"/>
                                        <p:tgtEl>
                                          <p:spTgt spid="27853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78532"/>
                                        </p:tgtEl>
                                        <p:attrNameLst>
                                          <p:attrName>style.visibility</p:attrName>
                                        </p:attrNameLst>
                                      </p:cBhvr>
                                      <p:to>
                                        <p:strVal val="visible"/>
                                      </p:to>
                                    </p:set>
                                    <p:animEffect transition="in" filter="wipe(left)">
                                      <p:cBhvr>
                                        <p:cTn id="18" dur="500"/>
                                        <p:tgtEl>
                                          <p:spTgt spid="278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278531" grpId="0" animBg="1"/>
      <p:bldP spid="2785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Text Box 2"/>
          <p:cNvSpPr txBox="1">
            <a:spLocks noChangeArrowheads="1"/>
          </p:cNvSpPr>
          <p:nvPr/>
        </p:nvSpPr>
        <p:spPr bwMode="auto">
          <a:xfrm>
            <a:off x="179388" y="541338"/>
            <a:ext cx="51800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a:solidFill>
                  <a:srgbClr val="660033"/>
                </a:solidFill>
              </a:rPr>
              <a:t>SƠ ĐỒ KHỐI CẤU TRÚC RẼ NHÁNH DẠNG ĐỦ</a:t>
            </a:r>
          </a:p>
        </p:txBody>
      </p:sp>
      <p:sp>
        <p:nvSpPr>
          <p:cNvPr id="280579" name="Text Box 3"/>
          <p:cNvSpPr txBox="1">
            <a:spLocks noChangeArrowheads="1"/>
          </p:cNvSpPr>
          <p:nvPr/>
        </p:nvSpPr>
        <p:spPr bwMode="auto">
          <a:xfrm>
            <a:off x="466725" y="6067425"/>
            <a:ext cx="8353425" cy="457200"/>
          </a:xfrm>
          <a:prstGeom prst="rect">
            <a:avLst/>
          </a:prstGeom>
          <a:solidFill>
            <a:srgbClr val="CCFFFF"/>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0"/>
              </a:spcBef>
              <a:spcAft>
                <a:spcPct val="0"/>
              </a:spcAft>
            </a:pPr>
            <a:r>
              <a:rPr lang="en-US" altLang="en-US" sz="2400">
                <a:solidFill>
                  <a:srgbClr val="660033"/>
                </a:solidFill>
              </a:rPr>
              <a:t>Lưu ý: sau </a:t>
            </a:r>
            <a:r>
              <a:rPr lang="en-US" altLang="en-US" sz="2400" b="1">
                <a:solidFill>
                  <a:srgbClr val="660033"/>
                </a:solidFill>
              </a:rPr>
              <a:t>then</a:t>
            </a:r>
            <a:r>
              <a:rPr lang="en-US" altLang="en-US" sz="2400">
                <a:solidFill>
                  <a:srgbClr val="660033"/>
                </a:solidFill>
              </a:rPr>
              <a:t> và sau </a:t>
            </a:r>
            <a:r>
              <a:rPr lang="en-US" altLang="en-US" sz="2400" b="1">
                <a:solidFill>
                  <a:srgbClr val="660033"/>
                </a:solidFill>
              </a:rPr>
              <a:t>else </a:t>
            </a:r>
            <a:r>
              <a:rPr lang="en-US" altLang="en-US" sz="2400">
                <a:solidFill>
                  <a:srgbClr val="660033"/>
                </a:solidFill>
              </a:rPr>
              <a:t>chỉ có 1 lệnh chương trình.</a:t>
            </a:r>
          </a:p>
        </p:txBody>
      </p:sp>
      <p:grpSp>
        <p:nvGrpSpPr>
          <p:cNvPr id="280580" name="Group 4"/>
          <p:cNvGrpSpPr>
            <a:grpSpLocks/>
          </p:cNvGrpSpPr>
          <p:nvPr/>
        </p:nvGrpSpPr>
        <p:grpSpPr bwMode="auto">
          <a:xfrm>
            <a:off x="1979613" y="979488"/>
            <a:ext cx="5327650" cy="4681537"/>
            <a:chOff x="1247" y="164"/>
            <a:chExt cx="3356" cy="2949"/>
          </a:xfrm>
        </p:grpSpPr>
        <p:sp>
          <p:nvSpPr>
            <p:cNvPr id="280581" name="Line 5"/>
            <p:cNvSpPr>
              <a:spLocks noChangeShapeType="1"/>
            </p:cNvSpPr>
            <p:nvPr/>
          </p:nvSpPr>
          <p:spPr bwMode="auto">
            <a:xfrm flipV="1">
              <a:off x="1994" y="164"/>
              <a:ext cx="0" cy="363"/>
            </a:xfrm>
            <a:prstGeom prst="line">
              <a:avLst/>
            </a:prstGeom>
            <a:noFill/>
            <a:ln w="38100">
              <a:solidFill>
                <a:srgbClr val="00008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80582" name="AutoShape 6"/>
            <p:cNvSpPr>
              <a:spLocks noChangeArrowheads="1"/>
            </p:cNvSpPr>
            <p:nvPr/>
          </p:nvSpPr>
          <p:spPr bwMode="auto">
            <a:xfrm>
              <a:off x="1247" y="527"/>
              <a:ext cx="1496" cy="702"/>
            </a:xfrm>
            <a:prstGeom prst="flowChartDecision">
              <a:avLst/>
            </a:prstGeom>
            <a:solidFill>
              <a:srgbClr val="CCFFCC"/>
            </a:solidFill>
            <a:ln w="22225">
              <a:solidFill>
                <a:srgbClr val="00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a:solidFill>
                    <a:srgbClr val="660033"/>
                  </a:solidFill>
                </a:rPr>
                <a:t>Điều kiện</a:t>
              </a:r>
            </a:p>
          </p:txBody>
        </p:sp>
        <p:sp>
          <p:nvSpPr>
            <p:cNvPr id="280583" name="Rectangle 7"/>
            <p:cNvSpPr>
              <a:spLocks noChangeArrowheads="1"/>
            </p:cNvSpPr>
            <p:nvPr/>
          </p:nvSpPr>
          <p:spPr bwMode="auto">
            <a:xfrm flipH="1">
              <a:off x="1383" y="1842"/>
              <a:ext cx="1315" cy="576"/>
            </a:xfrm>
            <a:prstGeom prst="rect">
              <a:avLst/>
            </a:prstGeom>
            <a:solidFill>
              <a:srgbClr val="CCFFCC"/>
            </a:solidFill>
            <a:ln w="22225">
              <a:solidFill>
                <a:srgbClr val="00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a:solidFill>
                    <a:srgbClr val="660033"/>
                  </a:solidFill>
                </a:rPr>
                <a:t>Câu lệnh 1</a:t>
              </a:r>
            </a:p>
          </p:txBody>
        </p:sp>
        <p:sp>
          <p:nvSpPr>
            <p:cNvPr id="280584" name="Line 8"/>
            <p:cNvSpPr>
              <a:spLocks noChangeShapeType="1"/>
            </p:cNvSpPr>
            <p:nvPr/>
          </p:nvSpPr>
          <p:spPr bwMode="auto">
            <a:xfrm>
              <a:off x="2744" y="890"/>
              <a:ext cx="1134" cy="0"/>
            </a:xfrm>
            <a:prstGeom prst="line">
              <a:avLst/>
            </a:prstGeom>
            <a:noFill/>
            <a:ln w="381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80585" name="Line 9"/>
            <p:cNvSpPr>
              <a:spLocks noChangeShapeType="1"/>
            </p:cNvSpPr>
            <p:nvPr/>
          </p:nvSpPr>
          <p:spPr bwMode="auto">
            <a:xfrm flipV="1">
              <a:off x="1973" y="1207"/>
              <a:ext cx="0" cy="635"/>
            </a:xfrm>
            <a:prstGeom prst="line">
              <a:avLst/>
            </a:prstGeom>
            <a:noFill/>
            <a:ln w="38100">
              <a:solidFill>
                <a:srgbClr val="00008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80586" name="Line 10"/>
            <p:cNvSpPr>
              <a:spLocks noChangeShapeType="1"/>
            </p:cNvSpPr>
            <p:nvPr/>
          </p:nvSpPr>
          <p:spPr bwMode="auto">
            <a:xfrm flipV="1">
              <a:off x="3878" y="890"/>
              <a:ext cx="0" cy="952"/>
            </a:xfrm>
            <a:prstGeom prst="line">
              <a:avLst/>
            </a:prstGeom>
            <a:noFill/>
            <a:ln w="38100">
              <a:solidFill>
                <a:srgbClr val="00008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80587" name="Text Box 11"/>
            <p:cNvSpPr txBox="1">
              <a:spLocks noChangeArrowheads="1"/>
            </p:cNvSpPr>
            <p:nvPr/>
          </p:nvSpPr>
          <p:spPr bwMode="auto">
            <a:xfrm>
              <a:off x="1429" y="1344"/>
              <a:ext cx="4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a:solidFill>
                    <a:srgbClr val="660033"/>
                  </a:solidFill>
                </a:rPr>
                <a:t>Đúng</a:t>
              </a:r>
            </a:p>
          </p:txBody>
        </p:sp>
        <p:sp>
          <p:nvSpPr>
            <p:cNvPr id="280588" name="Text Box 12"/>
            <p:cNvSpPr txBox="1">
              <a:spLocks noChangeArrowheads="1"/>
            </p:cNvSpPr>
            <p:nvPr/>
          </p:nvSpPr>
          <p:spPr bwMode="auto">
            <a:xfrm>
              <a:off x="3243" y="572"/>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a:solidFill>
                    <a:srgbClr val="660033"/>
                  </a:solidFill>
                </a:rPr>
                <a:t>Sai</a:t>
              </a:r>
            </a:p>
          </p:txBody>
        </p:sp>
        <p:sp>
          <p:nvSpPr>
            <p:cNvPr id="280589" name="Rectangle 13"/>
            <p:cNvSpPr>
              <a:spLocks noChangeArrowheads="1"/>
            </p:cNvSpPr>
            <p:nvPr/>
          </p:nvSpPr>
          <p:spPr bwMode="auto">
            <a:xfrm flipH="1">
              <a:off x="3288" y="1842"/>
              <a:ext cx="1315" cy="576"/>
            </a:xfrm>
            <a:prstGeom prst="rect">
              <a:avLst/>
            </a:prstGeom>
            <a:solidFill>
              <a:srgbClr val="CCFFCC"/>
            </a:solidFill>
            <a:ln w="22225">
              <a:solidFill>
                <a:srgbClr val="00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a:solidFill>
                    <a:srgbClr val="660033"/>
                  </a:solidFill>
                </a:rPr>
                <a:t>Câu lệnh 2</a:t>
              </a:r>
            </a:p>
          </p:txBody>
        </p:sp>
        <p:sp>
          <p:nvSpPr>
            <p:cNvPr id="280590" name="Line 14"/>
            <p:cNvSpPr>
              <a:spLocks noChangeShapeType="1"/>
            </p:cNvSpPr>
            <p:nvPr/>
          </p:nvSpPr>
          <p:spPr bwMode="auto">
            <a:xfrm>
              <a:off x="2018" y="2886"/>
              <a:ext cx="1905" cy="0"/>
            </a:xfrm>
            <a:prstGeom prst="line">
              <a:avLst/>
            </a:prstGeom>
            <a:noFill/>
            <a:ln w="38100">
              <a:solidFill>
                <a:srgbClr val="00008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80591" name="Line 15"/>
            <p:cNvSpPr>
              <a:spLocks noChangeShapeType="1"/>
            </p:cNvSpPr>
            <p:nvPr/>
          </p:nvSpPr>
          <p:spPr bwMode="auto">
            <a:xfrm flipV="1">
              <a:off x="2018" y="2433"/>
              <a:ext cx="0" cy="680"/>
            </a:xfrm>
            <a:prstGeom prst="line">
              <a:avLst/>
            </a:prstGeom>
            <a:noFill/>
            <a:ln w="38100">
              <a:solidFill>
                <a:srgbClr val="00008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80592" name="Line 16"/>
            <p:cNvSpPr>
              <a:spLocks noChangeShapeType="1"/>
            </p:cNvSpPr>
            <p:nvPr/>
          </p:nvSpPr>
          <p:spPr bwMode="auto">
            <a:xfrm flipV="1">
              <a:off x="3923" y="2433"/>
              <a:ext cx="0" cy="453"/>
            </a:xfrm>
            <a:prstGeom prst="line">
              <a:avLst/>
            </a:prstGeom>
            <a:noFill/>
            <a:ln w="38100">
              <a:solidFill>
                <a:srgbClr val="00008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grpSp>
    </p:spTree>
    <p:extLst>
      <p:ext uri="{BB962C8B-B14F-4D97-AF65-F5344CB8AC3E}">
        <p14:creationId xmlns:p14="http://schemas.microsoft.com/office/powerpoint/2010/main" val="41804644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80578"/>
                                        </p:tgtEl>
                                        <p:attrNameLst>
                                          <p:attrName>style.visibility</p:attrName>
                                        </p:attrNameLst>
                                      </p:cBhvr>
                                      <p:to>
                                        <p:strVal val="visible"/>
                                      </p:to>
                                    </p:set>
                                    <p:anim calcmode="discrete" valueType="clr">
                                      <p:cBhvr override="childStyle">
                                        <p:cTn id="7" dur="80"/>
                                        <p:tgtEl>
                                          <p:spTgt spid="28057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0578"/>
                                        </p:tgtEl>
                                        <p:attrNameLst>
                                          <p:attrName>fillcolor</p:attrName>
                                        </p:attrNameLst>
                                      </p:cBhvr>
                                      <p:tavLst>
                                        <p:tav tm="0">
                                          <p:val>
                                            <p:clrVal>
                                              <a:schemeClr val="accent2"/>
                                            </p:clrVal>
                                          </p:val>
                                        </p:tav>
                                        <p:tav tm="50000">
                                          <p:val>
                                            <p:clrVal>
                                              <a:schemeClr val="hlink"/>
                                            </p:clrVal>
                                          </p:val>
                                        </p:tav>
                                      </p:tavLst>
                                    </p:anim>
                                    <p:set>
                                      <p:cBhvr>
                                        <p:cTn id="9" dur="80"/>
                                        <p:tgtEl>
                                          <p:spTgt spid="280578"/>
                                        </p:tgtEl>
                                        <p:attrNameLst>
                                          <p:attrName>fill.type</p:attrName>
                                        </p:attrNameLst>
                                      </p:cBhvr>
                                      <p:to>
                                        <p:strVal val="solid"/>
                                      </p:to>
                                    </p:set>
                                  </p:childTnLst>
                                </p:cTn>
                              </p:par>
                            </p:childTnLst>
                          </p:cTn>
                        </p:par>
                        <p:par>
                          <p:cTn id="10" fill="hold" nodeType="afterGroup">
                            <p:stCondLst>
                              <p:cond delay="1400"/>
                            </p:stCondLst>
                            <p:childTnLst>
                              <p:par>
                                <p:cTn id="11" presetID="10" presetClass="entr" presetSubtype="0" fill="hold" nodeType="afterEffect">
                                  <p:stCondLst>
                                    <p:cond delay="0"/>
                                  </p:stCondLst>
                                  <p:childTnLst>
                                    <p:set>
                                      <p:cBhvr>
                                        <p:cTn id="12" dur="1" fill="hold">
                                          <p:stCondLst>
                                            <p:cond delay="0"/>
                                          </p:stCondLst>
                                        </p:cTn>
                                        <p:tgtEl>
                                          <p:spTgt spid="280580"/>
                                        </p:tgtEl>
                                        <p:attrNameLst>
                                          <p:attrName>style.visibility</p:attrName>
                                        </p:attrNameLst>
                                      </p:cBhvr>
                                      <p:to>
                                        <p:strVal val="visible"/>
                                      </p:to>
                                    </p:set>
                                    <p:animEffect transition="in" filter="fade">
                                      <p:cBhvr>
                                        <p:cTn id="13" dur="500"/>
                                        <p:tgtEl>
                                          <p:spTgt spid="280580"/>
                                        </p:tgtEl>
                                      </p:cBhvr>
                                    </p:animEffect>
                                  </p:childTnLst>
                                </p:cTn>
                              </p:par>
                            </p:childTnLst>
                          </p:cTn>
                        </p:par>
                        <p:par>
                          <p:cTn id="14" fill="hold" nodeType="afterGroup">
                            <p:stCondLst>
                              <p:cond delay="1900"/>
                            </p:stCondLst>
                            <p:childTnLst>
                              <p:par>
                                <p:cTn id="15" presetID="22" presetClass="entr" presetSubtype="8" fill="hold" grpId="0" nodeType="afterEffect">
                                  <p:stCondLst>
                                    <p:cond delay="0"/>
                                  </p:stCondLst>
                                  <p:childTnLst>
                                    <p:set>
                                      <p:cBhvr>
                                        <p:cTn id="16" dur="1" fill="hold">
                                          <p:stCondLst>
                                            <p:cond delay="0"/>
                                          </p:stCondLst>
                                        </p:cTn>
                                        <p:tgtEl>
                                          <p:spTgt spid="280579"/>
                                        </p:tgtEl>
                                        <p:attrNameLst>
                                          <p:attrName>style.visibility</p:attrName>
                                        </p:attrNameLst>
                                      </p:cBhvr>
                                      <p:to>
                                        <p:strVal val="visible"/>
                                      </p:to>
                                    </p:set>
                                    <p:animEffect transition="in" filter="wipe(left)">
                                      <p:cBhvr>
                                        <p:cTn id="17" dur="500"/>
                                        <p:tgtEl>
                                          <p:spTgt spid="280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8" grpId="0"/>
      <p:bldP spid="28057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4"/>
  <p:tag name="MMPROD_UIDATA" val="&lt;database version=&quot;11.0&quot;&gt;&lt;object type=&quot;1&quot; unique_id=&quot;10001&quot;&gt;&lt;object type=&quot;2&quot; unique_id=&quot;10534&quot;&gt;&lt;object type=&quot;3&quot; unique_id=&quot;10535&quot;&gt;&lt;property id=&quot;20148&quot; value=&quot;5&quot;/&gt;&lt;property id=&quot;20300&quot; value=&quot;Slide 1&quot;/&gt;&lt;property id=&quot;20307&quot; value=&quot;257&quot;/&gt;&lt;/object&gt;&lt;object type=&quot;3&quot; unique_id=&quot;10536&quot;&gt;&lt;property id=&quot;20148&quot; value=&quot;5&quot;/&gt;&lt;property id=&quot;20300&quot; value=&quot;Slide 2&quot;/&gt;&lt;property id=&quot;20307&quot; value=&quot;258&quot;/&gt;&lt;/object&gt;&lt;object type=&quot;3&quot; unique_id=&quot;10537&quot;&gt;&lt;property id=&quot;20148&quot; value=&quot;5&quot;/&gt;&lt;property id=&quot;20300&quot; value=&quot;Slide 3&quot;/&gt;&lt;property id=&quot;20307&quot; value=&quot;259&quot;/&gt;&lt;/object&gt;&lt;object type=&quot;3&quot; unique_id=&quot;10538&quot;&gt;&lt;property id=&quot;20148&quot; value=&quot;5&quot;/&gt;&lt;property id=&quot;20300&quot; value=&quot;Slide 4&quot;/&gt;&lt;property id=&quot;20307&quot; value=&quot;260&quot;/&gt;&lt;/object&gt;&lt;object type=&quot;3&quot; unique_id=&quot;10539&quot;&gt;&lt;property id=&quot;20148&quot; value=&quot;5&quot;/&gt;&lt;property id=&quot;20300&quot; value=&quot;Slide 5&quot;/&gt;&lt;property id=&quot;20307&quot; value=&quot;261&quot;/&gt;&lt;/object&gt;&lt;object type=&quot;3&quot; unique_id=&quot;10540&quot;&gt;&lt;property id=&quot;20148&quot; value=&quot;5&quot;/&gt;&lt;property id=&quot;20300&quot; value=&quot;Slide 6&quot;/&gt;&lt;property id=&quot;20307&quot; value=&quot;262&quot;/&gt;&lt;/object&gt;&lt;object type=&quot;3&quot; unique_id=&quot;10541&quot;&gt;&lt;property id=&quot;20148&quot; value=&quot;5&quot;/&gt;&lt;property id=&quot;20300&quot; value=&quot;Slide 7&quot;/&gt;&lt;property id=&quot;20307&quot; value=&quot;263&quot;/&gt;&lt;/object&gt;&lt;object type=&quot;3&quot; unique_id=&quot;10542&quot;&gt;&lt;property id=&quot;20148&quot; value=&quot;5&quot;/&gt;&lt;property id=&quot;20300&quot; value=&quot;Slide 8&quot;/&gt;&lt;property id=&quot;20307&quot; value=&quot;264&quot;/&gt;&lt;/object&gt;&lt;object type=&quot;3&quot; unique_id=&quot;10543&quot;&gt;&lt;property id=&quot;20148&quot; value=&quot;5&quot;/&gt;&lt;property id=&quot;20300&quot; value=&quot;Slide 9&quot;/&gt;&lt;property id=&quot;20307&quot; value=&quot;265&quot;/&gt;&lt;/object&gt;&lt;object type=&quot;3&quot; unique_id=&quot;10544&quot;&gt;&lt;property id=&quot;20148&quot; value=&quot;5&quot;/&gt;&lt;property id=&quot;20300&quot; value=&quot;Slide 10&quot;/&gt;&lt;property id=&quot;20307&quot; value=&quot;266&quot;/&gt;&lt;/object&gt;&lt;object type=&quot;3&quot; unique_id=&quot;10545&quot;&gt;&lt;property id=&quot;20148&quot; value=&quot;5&quot;/&gt;&lt;property id=&quot;20300&quot; value=&quot;Slide 11&quot;/&gt;&lt;property id=&quot;20307&quot; value=&quot;267&quot;/&gt;&lt;/object&gt;&lt;object type=&quot;3&quot; unique_id=&quot;10546&quot;&gt;&lt;property id=&quot;20148&quot; value=&quot;5&quot;/&gt;&lt;property id=&quot;20300&quot; value=&quot;Slide 12&quot;/&gt;&lt;property id=&quot;20307&quot; value=&quot;268&quot;/&gt;&lt;/object&gt;&lt;object type=&quot;3&quot; unique_id=&quot;10547&quot;&gt;&lt;property id=&quot;20148&quot; value=&quot;5&quot;/&gt;&lt;property id=&quot;20300&quot; value=&quot;Slide 13&quot;/&gt;&lt;property id=&quot;20307&quot; value=&quot;269&quot;/&gt;&lt;/object&gt;&lt;object type=&quot;3&quot; unique_id=&quot;10548&quot;&gt;&lt;property id=&quot;20148&quot; value=&quot;5&quot;/&gt;&lt;property id=&quot;20300&quot; value=&quot;Slide 14&quot;/&gt;&lt;property id=&quot;20307&quot; value=&quot;270&quot;/&gt;&lt;/object&gt;&lt;object type=&quot;3&quot; unique_id=&quot;10549&quot;&gt;&lt;property id=&quot;20148&quot; value=&quot;5&quot;/&gt;&lt;property id=&quot;20300&quot; value=&quot;Slide 15&quot;/&gt;&lt;property id=&quot;20307&quot; value=&quot;271&quot;/&gt;&lt;/object&gt;&lt;object type=&quot;3&quot; unique_id=&quot;10550&quot;&gt;&lt;property id=&quot;20148&quot; value=&quot;5&quot;/&gt;&lt;property id=&quot;20300&quot; value=&quot;Slide 16&quot;/&gt;&lt;property id=&quot;20307&quot; value=&quot;272&quot;/&gt;&lt;/object&gt;&lt;object type=&quot;3&quot; unique_id=&quot;10551&quot;&gt;&lt;property id=&quot;20148&quot; value=&quot;5&quot;/&gt;&lt;property id=&quot;20300&quot; value=&quot;Slide 17 - &amp;quot;DẶN DÒ&amp;quot;&quot;/&gt;&lt;property id=&quot;20307&quot; value=&quot;273&quot;/&gt;&lt;/object&gt;&lt;object type=&quot;3&quot; unique_id=&quot;10552&quot;&gt;&lt;property id=&quot;20148&quot; value=&quot;5&quot;/&gt;&lt;property id=&quot;20300&quot; value=&quot;Slide 18&quot;/&gt;&lt;property id=&quot;20307&quot; value=&quot;274&quot;/&gt;&lt;/object&gt;&lt;/object&gt;&lt;object type=&quot;8&quot; unique_id=&quot;10572&quot;&gt;&lt;/object&gt;&lt;/object&gt;&lt;/database&gt;"/>
  <p:tag name="SECTOMILLISECCONVERTED" val="1"/>
</p:tagLst>
</file>

<file path=ppt/theme/theme1.xml><?xml version="1.0" encoding="utf-8"?>
<a:theme xmlns:a="http://schemas.openxmlformats.org/drawingml/2006/main" name="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1300</Words>
  <Application>Microsoft Office PowerPoint</Application>
  <PresentationFormat>On-screen Show (4:3)</PresentationFormat>
  <Paragraphs>117</Paragraphs>
  <Slides>18</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 Unicode MS</vt:lpstr>
      <vt:lpstr>Arial</vt:lpstr>
      <vt:lpstr>Calibri</vt:lpstr>
      <vt:lpstr>Times New Roman</vt:lpstr>
      <vt:lpstr>Wingdings</vt:lpstr>
      <vt:lpstr>Layers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DẶN DÒ</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2</cp:revision>
  <dcterms:created xsi:type="dcterms:W3CDTF">2018-10-20T21:48:43Z</dcterms:created>
  <dcterms:modified xsi:type="dcterms:W3CDTF">2018-10-20T22:24:46Z</dcterms:modified>
</cp:coreProperties>
</file>