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
  </p:notes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7A6E06-E5DB-409A-A90A-668BE3A33A51}" type="datetimeFigureOut">
              <a:rPr lang="en-US" smtClean="0"/>
              <a:t>21/10/2018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6519B-3667-4BEE-A809-255E8353767F}" type="slidenum">
              <a:rPr lang="en-US" smtClean="0"/>
              <a:t>‹#›</a:t>
            </a:fld>
            <a:endParaRPr lang="en-US"/>
          </a:p>
        </p:txBody>
      </p:sp>
    </p:spTree>
    <p:extLst>
      <p:ext uri="{BB962C8B-B14F-4D97-AF65-F5344CB8AC3E}">
        <p14:creationId xmlns:p14="http://schemas.microsoft.com/office/powerpoint/2010/main" val="2504797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E922FD9-258E-4442-BB23-91821CB662E6}" type="slidenum">
              <a:rPr lang="en-US" altLang="en-US" sz="1200">
                <a:solidFill>
                  <a:srgbClr val="000000"/>
                </a:solidFill>
              </a:rPr>
              <a:pPr algn="r" fontAlgn="base">
                <a:spcBef>
                  <a:spcPct val="0"/>
                </a:spcBef>
                <a:spcAft>
                  <a:spcPct val="0"/>
                </a:spcAft>
              </a:pPr>
              <a:t>1</a:t>
            </a:fld>
            <a:endParaRPr lang="en-US" altLang="en-US" sz="1200">
              <a:solidFill>
                <a:srgbClr val="000000"/>
              </a:solidFill>
            </a:endParaRPr>
          </a:p>
        </p:txBody>
      </p:sp>
      <p:sp>
        <p:nvSpPr>
          <p:cNvPr id="480259" name="Rectangle 2"/>
          <p:cNvSpPr>
            <a:spLocks noGrp="1" noRot="1" noChangeAspect="1" noChangeArrowheads="1" noTextEdit="1"/>
          </p:cNvSpPr>
          <p:nvPr>
            <p:ph type="sldImg"/>
          </p:nvPr>
        </p:nvSpPr>
        <p:spPr>
          <a:ln/>
        </p:spPr>
      </p:sp>
      <p:sp>
        <p:nvSpPr>
          <p:cNvPr id="480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605848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CA72485D-6ED5-408E-B4FC-CACAE8B2BEC1}" type="slidenum">
              <a:rPr lang="en-US" altLang="en-US" sz="1200">
                <a:solidFill>
                  <a:srgbClr val="000000"/>
                </a:solidFill>
                <a:latin typeface="Calibri" panose="020F0502020204030204" pitchFamily="34" charset="0"/>
              </a:rPr>
              <a:pPr algn="r" fontAlgn="base">
                <a:spcBef>
                  <a:spcPct val="0"/>
                </a:spcBef>
                <a:spcAft>
                  <a:spcPct val="0"/>
                </a:spcAft>
              </a:pPr>
              <a:t>2</a:t>
            </a:fld>
            <a:endParaRPr lang="en-US" altLang="en-US" sz="1200">
              <a:solidFill>
                <a:srgbClr val="000000"/>
              </a:solidFill>
              <a:latin typeface="Calibri" panose="020F0502020204030204" pitchFamily="34" charset="0"/>
            </a:endParaRPr>
          </a:p>
        </p:txBody>
      </p:sp>
      <p:sp>
        <p:nvSpPr>
          <p:cNvPr id="482307" name="Rectangle 2"/>
          <p:cNvSpPr>
            <a:spLocks noGrp="1" noRot="1" noChangeAspect="1" noChangeArrowheads="1" noTextEdit="1"/>
          </p:cNvSpPr>
          <p:nvPr>
            <p:ph type="sldImg"/>
          </p:nvPr>
        </p:nvSpPr>
        <p:spPr>
          <a:ln/>
        </p:spPr>
      </p:sp>
      <p:sp>
        <p:nvSpPr>
          <p:cNvPr id="482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011682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055EBB1B-52F0-40B1-B7C0-E904D6FB2070}" type="slidenum">
              <a:rPr lang="en-US" altLang="en-US" sz="1200">
                <a:solidFill>
                  <a:srgbClr val="000000"/>
                </a:solidFill>
                <a:latin typeface="Calibri" panose="020F0502020204030204" pitchFamily="34" charset="0"/>
              </a:rPr>
              <a:pPr algn="r" fontAlgn="base">
                <a:spcBef>
                  <a:spcPct val="0"/>
                </a:spcBef>
                <a:spcAft>
                  <a:spcPct val="0"/>
                </a:spcAft>
              </a:pPr>
              <a:t>3</a:t>
            </a:fld>
            <a:endParaRPr lang="en-US" altLang="en-US" sz="1200">
              <a:solidFill>
                <a:srgbClr val="000000"/>
              </a:solidFill>
              <a:latin typeface="Calibri" panose="020F0502020204030204" pitchFamily="34" charset="0"/>
            </a:endParaRPr>
          </a:p>
        </p:txBody>
      </p:sp>
      <p:sp>
        <p:nvSpPr>
          <p:cNvPr id="484355" name="Rectangle 2"/>
          <p:cNvSpPr>
            <a:spLocks noGrp="1" noRot="1" noChangeAspect="1" noChangeArrowheads="1" noTextEdit="1"/>
          </p:cNvSpPr>
          <p:nvPr>
            <p:ph type="sldImg"/>
          </p:nvPr>
        </p:nvSpPr>
        <p:spPr>
          <a:ln/>
        </p:spPr>
      </p:sp>
      <p:sp>
        <p:nvSpPr>
          <p:cNvPr id="484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331019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E63502F0-0B48-40A4-BF94-5366011DFF2C}" type="slidenum">
              <a:rPr lang="en-US" altLang="en-US" sz="1200">
                <a:solidFill>
                  <a:srgbClr val="000000"/>
                </a:solidFill>
                <a:latin typeface="Calibri" panose="020F0502020204030204" pitchFamily="34" charset="0"/>
              </a:rPr>
              <a:pPr algn="r" fontAlgn="base">
                <a:spcBef>
                  <a:spcPct val="0"/>
                </a:spcBef>
                <a:spcAft>
                  <a:spcPct val="0"/>
                </a:spcAft>
              </a:pPr>
              <a:t>4</a:t>
            </a:fld>
            <a:endParaRPr lang="en-US" altLang="en-US" sz="1200">
              <a:solidFill>
                <a:srgbClr val="000000"/>
              </a:solidFill>
              <a:latin typeface="Calibri" panose="020F0502020204030204" pitchFamily="34" charset="0"/>
            </a:endParaRPr>
          </a:p>
        </p:txBody>
      </p:sp>
      <p:sp>
        <p:nvSpPr>
          <p:cNvPr id="486403" name="Rectangle 2"/>
          <p:cNvSpPr>
            <a:spLocks noGrp="1" noRot="1" noChangeAspect="1" noChangeArrowheads="1" noTextEdit="1"/>
          </p:cNvSpPr>
          <p:nvPr>
            <p:ph type="sldImg"/>
          </p:nvPr>
        </p:nvSpPr>
        <p:spPr>
          <a:ln/>
        </p:spPr>
      </p:sp>
      <p:sp>
        <p:nvSpPr>
          <p:cNvPr id="486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524670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DFF75528-F32E-45A7-A33B-C68047C822A1}" type="slidenum">
              <a:rPr lang="en-US" altLang="en-US" sz="1200">
                <a:solidFill>
                  <a:srgbClr val="000000"/>
                </a:solidFill>
                <a:latin typeface="Calibri" panose="020F0502020204030204" pitchFamily="34" charset="0"/>
              </a:rPr>
              <a:pPr algn="r" fontAlgn="base">
                <a:spcBef>
                  <a:spcPct val="0"/>
                </a:spcBef>
                <a:spcAft>
                  <a:spcPct val="0"/>
                </a:spcAft>
              </a:pPr>
              <a:t>5</a:t>
            </a:fld>
            <a:endParaRPr lang="en-US" altLang="en-US" sz="1200">
              <a:solidFill>
                <a:srgbClr val="000000"/>
              </a:solidFill>
              <a:latin typeface="Calibri" panose="020F0502020204030204" pitchFamily="34" charset="0"/>
            </a:endParaRPr>
          </a:p>
        </p:txBody>
      </p:sp>
      <p:sp>
        <p:nvSpPr>
          <p:cNvPr id="488451" name="Rectangle 2"/>
          <p:cNvSpPr>
            <a:spLocks noGrp="1" noRot="1" noChangeAspect="1" noChangeArrowheads="1" noTextEdit="1"/>
          </p:cNvSpPr>
          <p:nvPr>
            <p:ph type="sldImg"/>
          </p:nvPr>
        </p:nvSpPr>
        <p:spPr>
          <a:ln/>
        </p:spPr>
      </p:sp>
      <p:sp>
        <p:nvSpPr>
          <p:cNvPr id="488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15616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A451B7CF-8338-4DCF-B9E1-E175047D3309}" type="slidenum">
              <a:rPr lang="en-US" altLang="en-US" sz="1200">
                <a:solidFill>
                  <a:srgbClr val="000000"/>
                </a:solidFill>
                <a:latin typeface="Calibri" panose="020F0502020204030204" pitchFamily="34" charset="0"/>
              </a:rPr>
              <a:pPr algn="r" fontAlgn="base">
                <a:spcBef>
                  <a:spcPct val="0"/>
                </a:spcBef>
                <a:spcAft>
                  <a:spcPct val="0"/>
                </a:spcAft>
              </a:pPr>
              <a:t>6</a:t>
            </a:fld>
            <a:endParaRPr lang="en-US" altLang="en-US" sz="1200">
              <a:solidFill>
                <a:srgbClr val="000000"/>
              </a:solidFill>
              <a:latin typeface="Calibri" panose="020F0502020204030204" pitchFamily="34" charset="0"/>
            </a:endParaRPr>
          </a:p>
        </p:txBody>
      </p:sp>
      <p:sp>
        <p:nvSpPr>
          <p:cNvPr id="490499" name="Rectangle 2"/>
          <p:cNvSpPr>
            <a:spLocks noGrp="1" noRot="1" noChangeAspect="1" noChangeArrowheads="1" noTextEdit="1"/>
          </p:cNvSpPr>
          <p:nvPr>
            <p:ph type="sldImg"/>
          </p:nvPr>
        </p:nvSpPr>
        <p:spPr>
          <a:ln/>
        </p:spPr>
      </p:sp>
      <p:sp>
        <p:nvSpPr>
          <p:cNvPr id="490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39261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FC97D25-2562-4916-A9ED-E3F86F458C72}" type="slidenum">
              <a:rPr lang="en-US" altLang="en-US" sz="1200">
                <a:solidFill>
                  <a:srgbClr val="000000"/>
                </a:solidFill>
                <a:latin typeface="Calibri" panose="020F0502020204030204" pitchFamily="34" charset="0"/>
              </a:rPr>
              <a:pPr algn="r" fontAlgn="base">
                <a:spcBef>
                  <a:spcPct val="0"/>
                </a:spcBef>
                <a:spcAft>
                  <a:spcPct val="0"/>
                </a:spcAft>
              </a:pPr>
              <a:t>7</a:t>
            </a:fld>
            <a:endParaRPr lang="en-US" altLang="en-US" sz="1200">
              <a:solidFill>
                <a:srgbClr val="000000"/>
              </a:solidFill>
              <a:latin typeface="Calibri" panose="020F0502020204030204" pitchFamily="34" charset="0"/>
            </a:endParaRPr>
          </a:p>
        </p:txBody>
      </p:sp>
      <p:sp>
        <p:nvSpPr>
          <p:cNvPr id="492547" name="Rectangle 2"/>
          <p:cNvSpPr>
            <a:spLocks noGrp="1" noRot="1" noChangeAspect="1" noChangeArrowheads="1" noTextEdit="1"/>
          </p:cNvSpPr>
          <p:nvPr>
            <p:ph type="sldImg"/>
          </p:nvPr>
        </p:nvSpPr>
        <p:spPr>
          <a:ln/>
        </p:spPr>
      </p:sp>
      <p:sp>
        <p:nvSpPr>
          <p:cNvPr id="492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70483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4E647362-7F5A-42AF-B312-3FF6AEB6A928}" type="slidenum">
              <a:rPr lang="en-US" altLang="en-US" sz="1200">
                <a:solidFill>
                  <a:srgbClr val="000000"/>
                </a:solidFill>
              </a:rPr>
              <a:pPr algn="r" fontAlgn="base">
                <a:spcBef>
                  <a:spcPct val="0"/>
                </a:spcBef>
                <a:spcAft>
                  <a:spcPct val="0"/>
                </a:spcAft>
              </a:pPr>
              <a:t>8</a:t>
            </a:fld>
            <a:endParaRPr lang="en-US" altLang="en-US" sz="1200">
              <a:solidFill>
                <a:srgbClr val="000000"/>
              </a:solidFill>
            </a:endParaRPr>
          </a:p>
        </p:txBody>
      </p:sp>
      <p:sp>
        <p:nvSpPr>
          <p:cNvPr id="494595" name="Rectangle 2"/>
          <p:cNvSpPr>
            <a:spLocks noGrp="1" noRot="1" noChangeAspect="1" noChangeArrowheads="1" noTextEdit="1"/>
          </p:cNvSpPr>
          <p:nvPr>
            <p:ph type="sldImg"/>
          </p:nvPr>
        </p:nvSpPr>
        <p:spPr>
          <a:ln/>
        </p:spPr>
      </p:sp>
      <p:sp>
        <p:nvSpPr>
          <p:cNvPr id="494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708985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3073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3073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en-US">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en-US">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fld id="{F2E55960-4D05-47C0-AA45-42C63A2BBE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057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4F88EEE-AF86-4F20-83B5-2F8F0DD7BF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38864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D26191A-4B71-4A75-9542-D3885A1858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803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D655AC55-EC85-4FEE-B9AD-902550805F8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41720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781800" y="6248400"/>
            <a:ext cx="1905000" cy="457200"/>
          </a:xfrm>
        </p:spPr>
        <p:txBody>
          <a:bodyPr/>
          <a:lstStyle>
            <a:lvl1pPr>
              <a:defRPr/>
            </a:lvl1pPr>
          </a:lstStyle>
          <a:p>
            <a:fld id="{ED1087D5-97A4-4E1B-AC1E-6E9430604B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12550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876800" y="1600200"/>
            <a:ext cx="3810000" cy="4530725"/>
          </a:xfrm>
        </p:spPr>
        <p:txBody>
          <a:bodyPr/>
          <a:lstStyle/>
          <a:p>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D141553-B11C-4661-88EA-EF0651D4C5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8696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914400" y="1600200"/>
            <a:ext cx="3810000" cy="4530725"/>
          </a:xfrm>
        </p:spPr>
        <p:txBody>
          <a:bodyPr/>
          <a:lstStyle/>
          <a:p>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EB625F4D-2BF4-4AA5-9F1B-A8D3672B6C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0783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C9280981-CE2A-486F-A800-9865C465B70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630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89EBE1B7-B2AF-4BF7-AA0D-00DC881D03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0124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A9C1564F-4931-47D3-8FC8-821B532335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31658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fld id="{ED681139-EEC6-4E45-9CC9-6D221ED520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7944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93783DCE-7786-469A-BA1E-681B91AB17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9046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fld id="{2A1EE989-6131-4509-B5FF-439B9868FC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142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6890CA25-6C3E-41BA-AC7C-D4EA39FA18F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394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4E7DB4B0-022E-434A-93B5-ACDCC98480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4877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8686800" cy="4876800"/>
            <a:chOff x="0" y="0"/>
            <a:chExt cx="5472" cy="3072"/>
          </a:xfrm>
        </p:grpSpPr>
        <p:sp>
          <p:nvSpPr>
            <p:cNvPr id="2969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2058" name="Group 4"/>
            <p:cNvGrpSpPr>
              <a:grpSpLocks/>
            </p:cNvGrpSpPr>
            <p:nvPr/>
          </p:nvGrpSpPr>
          <p:grpSpPr bwMode="auto">
            <a:xfrm>
              <a:off x="240" y="893"/>
              <a:ext cx="5232" cy="115"/>
              <a:chOff x="240" y="893"/>
              <a:chExt cx="5232" cy="115"/>
            </a:xfrm>
          </p:grpSpPr>
          <p:sp>
            <p:nvSpPr>
              <p:cNvPr id="2970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2970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2051"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8"/>
          <p:cNvSpPr>
            <a:spLocks noGrp="1" noChangeArrowheads="1"/>
          </p:cNvSpPr>
          <p:nvPr>
            <p:ph type="body" idx="1"/>
          </p:nvPr>
        </p:nvSpPr>
        <p:spPr bwMode="auto">
          <a:xfrm>
            <a:off x="914400" y="1600200"/>
            <a:ext cx="77724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970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anose="020B0604020202020204" pitchFamily="34" charset="0"/>
              </a:defRPr>
            </a:lvl1pPr>
          </a:lstStyle>
          <a:p>
            <a:pPr eaLnBrk="0" fontAlgn="base" hangingPunct="0">
              <a:spcBef>
                <a:spcPct val="0"/>
              </a:spcBef>
              <a:spcAft>
                <a:spcPct val="0"/>
              </a:spcAft>
            </a:pPr>
            <a:fld id="{EEE4AE7E-54F5-49B1-9C4B-57DBE6F1E64B}"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
        <p:nvSpPr>
          <p:cNvPr id="2970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4253296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rtl="0" eaLnBrk="0" fontAlgn="base" hangingPunct="0">
        <a:spcBef>
          <a:spcPct val="0"/>
        </a:spcBef>
        <a:spcAft>
          <a:spcPct val="0"/>
        </a:spcAft>
        <a:defRPr sz="4200" b="0" i="0" u="none">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9234" name="Picture 2" descr="slide0003_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3203575" y="836613"/>
            <a:ext cx="34559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3000" b="1">
                <a:solidFill>
                  <a:srgbClr val="0066FF"/>
                </a:solidFill>
                <a:effectLst>
                  <a:outerShdw blurRad="38100" dist="38100" dir="2700000" algn="tl">
                    <a:srgbClr val="000000"/>
                  </a:outerShdw>
                </a:effectLst>
              </a:rPr>
              <a:t>Bài thực hành</a:t>
            </a:r>
            <a:r>
              <a:rPr lang="en-US" altLang="en-US" sz="3000" b="1">
                <a:solidFill>
                  <a:srgbClr val="0066FF"/>
                </a:solidFill>
              </a:rPr>
              <a:t> 3 </a:t>
            </a:r>
          </a:p>
        </p:txBody>
      </p:sp>
      <p:sp>
        <p:nvSpPr>
          <p:cNvPr id="27656" name="Text Box 8"/>
          <p:cNvSpPr txBox="1">
            <a:spLocks noChangeArrowheads="1"/>
          </p:cNvSpPr>
          <p:nvPr/>
        </p:nvSpPr>
        <p:spPr bwMode="auto">
          <a:xfrm>
            <a:off x="5508625" y="4581525"/>
            <a:ext cx="24495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FF00FF"/>
                </a:solidFill>
              </a:rPr>
              <a:t>Thời gian 2 tiết</a:t>
            </a:r>
          </a:p>
        </p:txBody>
      </p:sp>
      <p:sp>
        <p:nvSpPr>
          <p:cNvPr id="27653" name="Text Box 5"/>
          <p:cNvSpPr txBox="1">
            <a:spLocks noChangeArrowheads="1"/>
          </p:cNvSpPr>
          <p:nvPr/>
        </p:nvSpPr>
        <p:spPr bwMode="auto">
          <a:xfrm>
            <a:off x="2051050" y="2166938"/>
            <a:ext cx="6911975" cy="1766887"/>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4400" b="1">
                <a:solidFill>
                  <a:srgbClr val="FF3300"/>
                </a:solidFill>
                <a:effectLst>
                  <a:outerShdw blurRad="38100" dist="38100" dir="2700000" algn="tl">
                    <a:srgbClr val="000000"/>
                  </a:outerShdw>
                </a:effectLst>
              </a:rPr>
              <a:t>KHAI BÁO </a:t>
            </a:r>
          </a:p>
          <a:p>
            <a:pPr algn="ctr" eaLnBrk="0" fontAlgn="base" hangingPunct="0">
              <a:spcBef>
                <a:spcPct val="50000"/>
              </a:spcBef>
              <a:spcAft>
                <a:spcPct val="0"/>
              </a:spcAft>
            </a:pPr>
            <a:r>
              <a:rPr lang="en-US" altLang="en-US" sz="4400" b="1">
                <a:solidFill>
                  <a:srgbClr val="FF3300"/>
                </a:solidFill>
                <a:effectLst>
                  <a:outerShdw blurRad="38100" dist="38100" dir="2700000" algn="tl">
                    <a:srgbClr val="000000"/>
                  </a:outerShdw>
                </a:effectLst>
              </a:rPr>
              <a:t>VÀ SỬ DỤNG BIẾN</a:t>
            </a:r>
          </a:p>
        </p:txBody>
      </p:sp>
    </p:spTree>
    <p:extLst>
      <p:ext uri="{BB962C8B-B14F-4D97-AF65-F5344CB8AC3E}">
        <p14:creationId xmlns:p14="http://schemas.microsoft.com/office/powerpoint/2010/main" val="15309390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7653"/>
                                        </p:tgtEl>
                                        <p:attrNameLst>
                                          <p:attrName>style.visibility</p:attrName>
                                        </p:attrNameLst>
                                      </p:cBhvr>
                                      <p:to>
                                        <p:strVal val="visible"/>
                                      </p:to>
                                    </p:set>
                                    <p:animEffect transition="in" filter="fade">
                                      <p:cBhvr>
                                        <p:cTn id="12" dur="1000"/>
                                        <p:tgtEl>
                                          <p:spTgt spid="27653"/>
                                        </p:tgtEl>
                                      </p:cBhvr>
                                    </p:animEffect>
                                    <p:anim calcmode="lin" valueType="num">
                                      <p:cBhvr>
                                        <p:cTn id="13" dur="1000" fill="hold"/>
                                        <p:tgtEl>
                                          <p:spTgt spid="27653"/>
                                        </p:tgtEl>
                                        <p:attrNameLst>
                                          <p:attrName>ppt_w</p:attrName>
                                        </p:attrNameLst>
                                      </p:cBhvr>
                                      <p:tavLst>
                                        <p:tav tm="0" fmla="#ppt_w*sin(2.5*pi*$)">
                                          <p:val>
                                            <p:fltVal val="0"/>
                                          </p:val>
                                        </p:tav>
                                        <p:tav tm="100000">
                                          <p:val>
                                            <p:fltVal val="1"/>
                                          </p:val>
                                        </p:tav>
                                      </p:tavLst>
                                    </p:anim>
                                    <p:anim calcmode="lin" valueType="num">
                                      <p:cBhvr>
                                        <p:cTn id="14" dur="1000" fill="hold"/>
                                        <p:tgtEl>
                                          <p:spTgt spid="27653"/>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3300"/>
                            </p:stCondLst>
                            <p:childTnLst>
                              <p:par>
                                <p:cTn id="16" presetID="2" presetClass="entr" presetSubtype="4" fill="hold" grpId="0" nodeType="afterEffect">
                                  <p:stCondLst>
                                    <p:cond delay="0"/>
                                  </p:stCondLst>
                                  <p:childTnLst>
                                    <p:set>
                                      <p:cBhvr>
                                        <p:cTn id="17" dur="1" fill="hold">
                                          <p:stCondLst>
                                            <p:cond delay="0"/>
                                          </p:stCondLst>
                                        </p:cTn>
                                        <p:tgtEl>
                                          <p:spTgt spid="27656"/>
                                        </p:tgtEl>
                                        <p:attrNameLst>
                                          <p:attrName>style.visibility</p:attrName>
                                        </p:attrNameLst>
                                      </p:cBhvr>
                                      <p:to>
                                        <p:strVal val="visible"/>
                                      </p:to>
                                    </p:set>
                                    <p:anim calcmode="lin" valueType="num">
                                      <p:cBhvr additive="base">
                                        <p:cTn id="18" dur="500" fill="hold"/>
                                        <p:tgtEl>
                                          <p:spTgt spid="27656"/>
                                        </p:tgtEl>
                                        <p:attrNameLst>
                                          <p:attrName>ppt_x</p:attrName>
                                        </p:attrNameLst>
                                      </p:cBhvr>
                                      <p:tavLst>
                                        <p:tav tm="0">
                                          <p:val>
                                            <p:strVal val="#ppt_x"/>
                                          </p:val>
                                        </p:tav>
                                        <p:tav tm="100000">
                                          <p:val>
                                            <p:strVal val="#ppt_x"/>
                                          </p:val>
                                        </p:tav>
                                      </p:tavLst>
                                    </p:anim>
                                    <p:anim calcmode="lin" valueType="num">
                                      <p:cBhvr additive="base">
                                        <p:cTn id="19"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6" grpId="0"/>
      <p:bldP spid="276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VÍ DỤ </a:t>
            </a:r>
            <a:r>
              <a:rPr lang="en-US" altLang="en-US" sz="3000" dirty="0">
                <a:solidFill>
                  <a:srgbClr val="FF0066"/>
                </a:solidFill>
                <a:effectLst>
                  <a:outerShdw blurRad="38100" dist="38100" dir="2700000" algn="tl">
                    <a:srgbClr val="000000"/>
                  </a:outerShdw>
                </a:effectLst>
              </a:rPr>
              <a:t>1</a:t>
            </a:r>
          </a:p>
        </p:txBody>
      </p:sp>
      <p:sp>
        <p:nvSpPr>
          <p:cNvPr id="2" name="AutoShape 3"/>
          <p:cNvSpPr>
            <a:spLocks noChangeArrowheads="1"/>
          </p:cNvSpPr>
          <p:nvPr/>
        </p:nvSpPr>
        <p:spPr bwMode="auto">
          <a:xfrm>
            <a:off x="900113" y="1125538"/>
            <a:ext cx="7704137" cy="4464050"/>
          </a:xfrm>
          <a:prstGeom prst="cloudCallout">
            <a:avLst>
              <a:gd name="adj1" fmla="val -62444"/>
              <a:gd name="adj2" fmla="val 4256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i="1">
                <a:solidFill>
                  <a:srgbClr val="000099"/>
                </a:solidFill>
              </a:rPr>
              <a:t>Một cửa hàng cung cấp dịch vụ bán hàng thanh toán tại nhà. Khách hàng chỉ cần đăng kí số lượng mặt hàng cần mua, nhân viên của hàng sẽ trả hàng và nhận tiến thanh toán tại nhà khách hàng. Ngoài trị giá hàng hóa, khách hàng còn phải trả thêm phí dịch vụ. Hãy viết chương trình Pascal để tính tiền thanh toán trong trường hợp khách hàng chỉ mua một mặt hàng duy nhất.</a:t>
            </a:r>
          </a:p>
        </p:txBody>
      </p:sp>
      <p:sp>
        <p:nvSpPr>
          <p:cNvPr id="481284" name="Text Box 4"/>
          <p:cNvSpPr txBox="1">
            <a:spLocks noChangeArrowheads="1"/>
          </p:cNvSpPr>
          <p:nvPr/>
        </p:nvSpPr>
        <p:spPr bwMode="auto">
          <a:xfrm>
            <a:off x="1979613" y="5876925"/>
            <a:ext cx="6645275" cy="7016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000">
                <a:solidFill>
                  <a:srgbClr val="000099"/>
                </a:solidFill>
              </a:rPr>
              <a:t>Công thức gợi ý</a:t>
            </a:r>
          </a:p>
          <a:p>
            <a:pPr fontAlgn="base">
              <a:spcBef>
                <a:spcPct val="0"/>
              </a:spcBef>
              <a:spcAft>
                <a:spcPct val="0"/>
              </a:spcAft>
            </a:pPr>
            <a:r>
              <a:rPr lang="en-US" altLang="en-US" sz="2000">
                <a:solidFill>
                  <a:srgbClr val="000099"/>
                </a:solidFill>
              </a:rPr>
              <a:t>     Tiền thanh toán = Đơn giá x số lượng + phí dịch vụ</a:t>
            </a:r>
          </a:p>
        </p:txBody>
      </p:sp>
    </p:spTree>
    <p:extLst>
      <p:ext uri="{BB962C8B-B14F-4D97-AF65-F5344CB8AC3E}">
        <p14:creationId xmlns:p14="http://schemas.microsoft.com/office/powerpoint/2010/main" val="895910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481284"/>
                                        </p:tgtEl>
                                        <p:attrNameLst>
                                          <p:attrName>style.visibility</p:attrName>
                                        </p:attrNameLst>
                                      </p:cBhvr>
                                      <p:to>
                                        <p:strVal val="visible"/>
                                      </p:to>
                                    </p:set>
                                    <p:anim calcmode="discrete" valueType="clr">
                                      <p:cBhvr override="childStyle">
                                        <p:cTn id="13" dur="80"/>
                                        <p:tgtEl>
                                          <p:spTgt spid="48128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81284"/>
                                        </p:tgtEl>
                                        <p:attrNameLst>
                                          <p:attrName>fillcolor</p:attrName>
                                        </p:attrNameLst>
                                      </p:cBhvr>
                                      <p:tavLst>
                                        <p:tav tm="0">
                                          <p:val>
                                            <p:clrVal>
                                              <a:schemeClr val="accent2"/>
                                            </p:clrVal>
                                          </p:val>
                                        </p:tav>
                                        <p:tav tm="50000">
                                          <p:val>
                                            <p:clrVal>
                                              <a:schemeClr val="hlink"/>
                                            </p:clrVal>
                                          </p:val>
                                        </p:tav>
                                      </p:tavLst>
                                    </p:anim>
                                    <p:set>
                                      <p:cBhvr>
                                        <p:cTn id="15" dur="80"/>
                                        <p:tgtEl>
                                          <p:spTgt spid="4812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8128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Text Box 2"/>
          <p:cNvSpPr txBox="1">
            <a:spLocks noChangeArrowheads="1"/>
          </p:cNvSpPr>
          <p:nvPr/>
        </p:nvSpPr>
        <p:spPr bwMode="auto">
          <a:xfrm>
            <a:off x="519113" y="406400"/>
            <a:ext cx="8156575" cy="10064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000">
                <a:solidFill>
                  <a:srgbClr val="000099"/>
                </a:solidFill>
              </a:rPr>
              <a:t>Thực hiện: </a:t>
            </a:r>
          </a:p>
          <a:p>
            <a:pPr fontAlgn="base">
              <a:spcBef>
                <a:spcPct val="0"/>
              </a:spcBef>
              <a:spcAft>
                <a:spcPct val="0"/>
              </a:spcAft>
              <a:buFontTx/>
              <a:buAutoNum type="arabicPeriod"/>
            </a:pPr>
            <a:r>
              <a:rPr lang="en-US" altLang="en-US" sz="2000">
                <a:solidFill>
                  <a:srgbClr val="000099"/>
                </a:solidFill>
              </a:rPr>
              <a:t>Khởi động Pascal. Gõ chương trình sau và tìm hiểu ý nghĩa của từng câu lệnh trong chương trình</a:t>
            </a:r>
          </a:p>
        </p:txBody>
      </p:sp>
      <p:pic>
        <p:nvPicPr>
          <p:cNvPr id="483331" name="Picture 3" descr="Tinh toá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13" y="1847850"/>
            <a:ext cx="8293100" cy="43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4602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83330"/>
                                        </p:tgtEl>
                                        <p:attrNameLst>
                                          <p:attrName>style.visibility</p:attrName>
                                        </p:attrNameLst>
                                      </p:cBhvr>
                                      <p:to>
                                        <p:strVal val="visible"/>
                                      </p:to>
                                    </p:set>
                                    <p:anim calcmode="discrete" valueType="clr">
                                      <p:cBhvr override="childStyle">
                                        <p:cTn id="7" dur="80"/>
                                        <p:tgtEl>
                                          <p:spTgt spid="48333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3330"/>
                                        </p:tgtEl>
                                        <p:attrNameLst>
                                          <p:attrName>fillcolor</p:attrName>
                                        </p:attrNameLst>
                                      </p:cBhvr>
                                      <p:tavLst>
                                        <p:tav tm="0">
                                          <p:val>
                                            <p:clrVal>
                                              <a:schemeClr val="accent2"/>
                                            </p:clrVal>
                                          </p:val>
                                        </p:tav>
                                        <p:tav tm="50000">
                                          <p:val>
                                            <p:clrVal>
                                              <a:schemeClr val="hlink"/>
                                            </p:clrVal>
                                          </p:val>
                                        </p:tav>
                                      </p:tavLst>
                                    </p:anim>
                                    <p:set>
                                      <p:cBhvr>
                                        <p:cTn id="9" dur="80"/>
                                        <p:tgtEl>
                                          <p:spTgt spid="48333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483331"/>
                                        </p:tgtEl>
                                        <p:attrNameLst>
                                          <p:attrName>style.visibility</p:attrName>
                                        </p:attrNameLst>
                                      </p:cBhvr>
                                      <p:to>
                                        <p:strVal val="visible"/>
                                      </p:to>
                                    </p:set>
                                    <p:animEffect transition="in" filter="fade">
                                      <p:cBhvr>
                                        <p:cTn id="14" dur="1000"/>
                                        <p:tgtEl>
                                          <p:spTgt spid="48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3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Text Box 2"/>
          <p:cNvSpPr txBox="1">
            <a:spLocks noChangeArrowheads="1"/>
          </p:cNvSpPr>
          <p:nvPr/>
        </p:nvSpPr>
        <p:spPr bwMode="auto">
          <a:xfrm>
            <a:off x="519113" y="1889125"/>
            <a:ext cx="8156575" cy="28352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000">
                <a:solidFill>
                  <a:srgbClr val="000099"/>
                </a:solidFill>
              </a:rPr>
              <a:t>Thực hiện: </a:t>
            </a:r>
          </a:p>
          <a:p>
            <a:pPr fontAlgn="base">
              <a:spcBef>
                <a:spcPct val="0"/>
              </a:spcBef>
              <a:spcAft>
                <a:spcPct val="0"/>
              </a:spcAft>
              <a:buFontTx/>
              <a:buAutoNum type="arabicPeriod"/>
            </a:pPr>
            <a:r>
              <a:rPr lang="en-US" altLang="en-US" sz="2000">
                <a:solidFill>
                  <a:srgbClr val="000099"/>
                </a:solidFill>
              </a:rPr>
              <a:t>Lưu chương trình với tên </a:t>
            </a:r>
            <a:r>
              <a:rPr lang="en-US" altLang="en-US" sz="2000" b="1">
                <a:solidFill>
                  <a:srgbClr val="000099"/>
                </a:solidFill>
              </a:rPr>
              <a:t>TINHTIEN.PAS.</a:t>
            </a:r>
          </a:p>
          <a:p>
            <a:pPr fontAlgn="base">
              <a:spcBef>
                <a:spcPct val="0"/>
              </a:spcBef>
              <a:spcAft>
                <a:spcPct val="0"/>
              </a:spcAft>
              <a:buFontTx/>
              <a:buAutoNum type="arabicPeriod"/>
            </a:pPr>
            <a:r>
              <a:rPr lang="en-US" altLang="en-US" sz="2000">
                <a:solidFill>
                  <a:srgbClr val="000099"/>
                </a:solidFill>
              </a:rPr>
              <a:t>Dịch và chỉnh sửa các lỗi gõ, nếu có.</a:t>
            </a:r>
          </a:p>
          <a:p>
            <a:pPr fontAlgn="base">
              <a:spcBef>
                <a:spcPct val="0"/>
              </a:spcBef>
              <a:spcAft>
                <a:spcPct val="0"/>
              </a:spcAft>
              <a:buFontTx/>
              <a:buAutoNum type="arabicPeriod"/>
            </a:pPr>
            <a:r>
              <a:rPr lang="en-US" altLang="en-US" sz="2000">
                <a:solidFill>
                  <a:srgbClr val="000099"/>
                </a:solidFill>
              </a:rPr>
              <a:t>Chạy chương trình với các bộ dữ liệu </a:t>
            </a:r>
            <a:r>
              <a:rPr lang="en-US" altLang="en-US" sz="2000" i="1">
                <a:solidFill>
                  <a:srgbClr val="000099"/>
                </a:solidFill>
              </a:rPr>
              <a:t>(đơn giá và số lượng) </a:t>
            </a:r>
            <a:r>
              <a:rPr lang="en-US" altLang="en-US" sz="2000">
                <a:solidFill>
                  <a:srgbClr val="000099"/>
                </a:solidFill>
              </a:rPr>
              <a:t>như sau (1000, 20), (3500, 200), (18500, 123). Kiểm tra tính đúng các kết quả in ra.</a:t>
            </a:r>
          </a:p>
          <a:p>
            <a:pPr fontAlgn="base">
              <a:spcBef>
                <a:spcPct val="0"/>
              </a:spcBef>
              <a:spcAft>
                <a:spcPct val="0"/>
              </a:spcAft>
              <a:buFontTx/>
              <a:buAutoNum type="arabicPeriod"/>
            </a:pPr>
            <a:r>
              <a:rPr lang="en-US" altLang="en-US" sz="2000">
                <a:solidFill>
                  <a:srgbClr val="000099"/>
                </a:solidFill>
              </a:rPr>
              <a:t>Chạy chương trình với bộ dữ liệu (1, 35000). Quan sát kết quả nhận được. Hãy thử đoán lí do tại sao chương trình cho kết quả sai.</a:t>
            </a:r>
          </a:p>
        </p:txBody>
      </p:sp>
    </p:spTree>
    <p:extLst>
      <p:ext uri="{BB962C8B-B14F-4D97-AF65-F5344CB8AC3E}">
        <p14:creationId xmlns:p14="http://schemas.microsoft.com/office/powerpoint/2010/main" val="23080294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85378"/>
                                        </p:tgtEl>
                                        <p:attrNameLst>
                                          <p:attrName>style.visibility</p:attrName>
                                        </p:attrNameLst>
                                      </p:cBhvr>
                                      <p:to>
                                        <p:strVal val="visible"/>
                                      </p:to>
                                    </p:set>
                                    <p:anim calcmode="discrete" valueType="clr">
                                      <p:cBhvr override="childStyle">
                                        <p:cTn id="7" dur="80"/>
                                        <p:tgtEl>
                                          <p:spTgt spid="48537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5378"/>
                                        </p:tgtEl>
                                        <p:attrNameLst>
                                          <p:attrName>fillcolor</p:attrName>
                                        </p:attrNameLst>
                                      </p:cBhvr>
                                      <p:tavLst>
                                        <p:tav tm="0">
                                          <p:val>
                                            <p:clrVal>
                                              <a:schemeClr val="accent2"/>
                                            </p:clrVal>
                                          </p:val>
                                        </p:tav>
                                        <p:tav tm="50000">
                                          <p:val>
                                            <p:clrVal>
                                              <a:schemeClr val="hlink"/>
                                            </p:clrVal>
                                          </p:val>
                                        </p:tav>
                                      </p:tavLst>
                                    </p:anim>
                                    <p:set>
                                      <p:cBhvr>
                                        <p:cTn id="9" dur="80"/>
                                        <p:tgtEl>
                                          <p:spTgt spid="48537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VÍ DỤ </a:t>
            </a:r>
            <a:r>
              <a:rPr lang="en-US" altLang="en-US" sz="3000" dirty="0">
                <a:solidFill>
                  <a:srgbClr val="FF0066"/>
                </a:solidFill>
                <a:effectLst>
                  <a:outerShdw blurRad="38100" dist="38100" dir="2700000" algn="tl">
                    <a:srgbClr val="000000"/>
                  </a:outerShdw>
                </a:effectLst>
              </a:rPr>
              <a:t>2</a:t>
            </a:r>
          </a:p>
        </p:txBody>
      </p:sp>
      <p:sp>
        <p:nvSpPr>
          <p:cNvPr id="2" name="AutoShape 3"/>
          <p:cNvSpPr>
            <a:spLocks noChangeArrowheads="1"/>
          </p:cNvSpPr>
          <p:nvPr/>
        </p:nvSpPr>
        <p:spPr bwMode="auto">
          <a:xfrm>
            <a:off x="900113" y="1125538"/>
            <a:ext cx="6191250" cy="2951162"/>
          </a:xfrm>
          <a:prstGeom prst="cloudCallout">
            <a:avLst>
              <a:gd name="adj1" fmla="val -65486"/>
              <a:gd name="adj2" fmla="val 90023"/>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i="1">
                <a:solidFill>
                  <a:srgbClr val="000099"/>
                </a:solidFill>
              </a:rPr>
              <a:t>Thử viết chương trình nhập các số nguyên x và y, in giá trị của x và y ra màn hình. Sau đó hoán đổi các giá trị của x và y  rồi in lại ra màn hình giá trị của x và y</a:t>
            </a:r>
          </a:p>
        </p:txBody>
      </p:sp>
    </p:spTree>
    <p:extLst>
      <p:ext uri="{BB962C8B-B14F-4D97-AF65-F5344CB8AC3E}">
        <p14:creationId xmlns:p14="http://schemas.microsoft.com/office/powerpoint/2010/main" val="7485112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474" name="Picture 2" descr="hoando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995363"/>
            <a:ext cx="8267700" cy="4305300"/>
          </a:xfrm>
          <a:prstGeom prst="rect">
            <a:avLst/>
          </a:prstGeom>
          <a:noFill/>
          <a:extLst>
            <a:ext uri="{909E8E84-426E-40DD-AFC4-6F175D3DCCD1}">
              <a14:hiddenFill xmlns:a14="http://schemas.microsoft.com/office/drawing/2010/main">
                <a:solidFill>
                  <a:srgbClr val="FFFFFF"/>
                </a:solidFill>
              </a14:hiddenFill>
            </a:ext>
          </a:extLst>
        </p:spPr>
      </p:pic>
      <p:sp>
        <p:nvSpPr>
          <p:cNvPr id="489475" name="Text Box 3"/>
          <p:cNvSpPr txBox="1">
            <a:spLocks noChangeArrowheads="1"/>
          </p:cNvSpPr>
          <p:nvPr/>
        </p:nvSpPr>
        <p:spPr bwMode="auto">
          <a:xfrm>
            <a:off x="519113" y="333375"/>
            <a:ext cx="3476625" cy="3968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000">
                <a:solidFill>
                  <a:srgbClr val="000099"/>
                </a:solidFill>
              </a:rPr>
              <a:t>Quan sát chương trình sau:</a:t>
            </a:r>
          </a:p>
        </p:txBody>
      </p:sp>
      <p:pic>
        <p:nvPicPr>
          <p:cNvPr id="489476" name="Picture 4" descr="hoandoi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868863"/>
            <a:ext cx="82804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4554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89475"/>
                                        </p:tgtEl>
                                        <p:attrNameLst>
                                          <p:attrName>style.visibility</p:attrName>
                                        </p:attrNameLst>
                                      </p:cBhvr>
                                      <p:to>
                                        <p:strVal val="visible"/>
                                      </p:to>
                                    </p:set>
                                    <p:anim calcmode="discrete" valueType="clr">
                                      <p:cBhvr override="childStyle">
                                        <p:cTn id="7" dur="80"/>
                                        <p:tgtEl>
                                          <p:spTgt spid="48947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9475"/>
                                        </p:tgtEl>
                                        <p:attrNameLst>
                                          <p:attrName>fillcolor</p:attrName>
                                        </p:attrNameLst>
                                      </p:cBhvr>
                                      <p:tavLst>
                                        <p:tav tm="0">
                                          <p:val>
                                            <p:clrVal>
                                              <a:schemeClr val="accent2"/>
                                            </p:clrVal>
                                          </p:val>
                                        </p:tav>
                                        <p:tav tm="50000">
                                          <p:val>
                                            <p:clrVal>
                                              <a:schemeClr val="hlink"/>
                                            </p:clrVal>
                                          </p:val>
                                        </p:tav>
                                      </p:tavLst>
                                    </p:anim>
                                    <p:set>
                                      <p:cBhvr>
                                        <p:cTn id="9" dur="80"/>
                                        <p:tgtEl>
                                          <p:spTgt spid="489475"/>
                                        </p:tgtEl>
                                        <p:attrNameLst>
                                          <p:attrName>fill.type</p:attrName>
                                        </p:attrNameLst>
                                      </p:cBhvr>
                                      <p:to>
                                        <p:strVal val="solid"/>
                                      </p:to>
                                    </p:set>
                                  </p:childTnLst>
                                </p:cTn>
                              </p:par>
                            </p:childTnLst>
                          </p:cTn>
                        </p:par>
                        <p:par>
                          <p:cTn id="10" fill="hold" nodeType="afterGroup">
                            <p:stCondLst>
                              <p:cond delay="920"/>
                            </p:stCondLst>
                            <p:childTnLst>
                              <p:par>
                                <p:cTn id="11" presetID="10" presetClass="entr" presetSubtype="0" fill="hold" nodeType="afterEffect">
                                  <p:stCondLst>
                                    <p:cond delay="0"/>
                                  </p:stCondLst>
                                  <p:childTnLst>
                                    <p:set>
                                      <p:cBhvr>
                                        <p:cTn id="12" dur="1" fill="hold">
                                          <p:stCondLst>
                                            <p:cond delay="0"/>
                                          </p:stCondLst>
                                        </p:cTn>
                                        <p:tgtEl>
                                          <p:spTgt spid="489474"/>
                                        </p:tgtEl>
                                        <p:attrNameLst>
                                          <p:attrName>style.visibility</p:attrName>
                                        </p:attrNameLst>
                                      </p:cBhvr>
                                      <p:to>
                                        <p:strVal val="visible"/>
                                      </p:to>
                                    </p:set>
                                    <p:animEffect transition="in" filter="fade">
                                      <p:cBhvr>
                                        <p:cTn id="13" dur="1000"/>
                                        <p:tgtEl>
                                          <p:spTgt spid="48947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489476"/>
                                        </p:tgtEl>
                                        <p:attrNameLst>
                                          <p:attrName>style.visibility</p:attrName>
                                        </p:attrNameLst>
                                      </p:cBhvr>
                                      <p:to>
                                        <p:strVal val="visible"/>
                                      </p:to>
                                    </p:set>
                                    <p:animEffect transition="in" filter="fade">
                                      <p:cBhvr>
                                        <p:cTn id="18" dur="1000"/>
                                        <p:tgtEl>
                                          <p:spTgt spid="48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7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a:solidFill>
                  <a:srgbClr val="FF0066"/>
                </a:solidFill>
              </a:rPr>
              <a:t> </a:t>
            </a:r>
            <a:r>
              <a:rPr lang="en-US" altLang="en-US" sz="3000" smtClean="0">
                <a:solidFill>
                  <a:srgbClr val="FF0066"/>
                </a:solidFill>
                <a:effectLst>
                  <a:outerShdw blurRad="38100" dist="38100" dir="2700000" algn="tl">
                    <a:srgbClr val="000000"/>
                  </a:outerShdw>
                </a:effectLst>
              </a:rPr>
              <a:t>GHI NHỚ</a:t>
            </a:r>
            <a:endParaRPr lang="en-US" altLang="en-US" sz="3000" dirty="0">
              <a:solidFill>
                <a:srgbClr val="FF0066"/>
              </a:solidFill>
              <a:effectLst>
                <a:outerShdw blurRad="38100" dist="38100" dir="2700000" algn="tl">
                  <a:srgbClr val="000000"/>
                </a:outerShdw>
              </a:effectLst>
            </a:endParaRPr>
          </a:p>
        </p:txBody>
      </p:sp>
      <p:sp>
        <p:nvSpPr>
          <p:cNvPr id="491523" name="Text Box 3"/>
          <p:cNvSpPr txBox="1">
            <a:spLocks noChangeArrowheads="1"/>
          </p:cNvSpPr>
          <p:nvPr/>
        </p:nvSpPr>
        <p:spPr bwMode="auto">
          <a:xfrm>
            <a:off x="395288" y="1720850"/>
            <a:ext cx="8280400" cy="4070350"/>
          </a:xfrm>
          <a:prstGeom prst="rect">
            <a:avLst/>
          </a:prstGeom>
          <a:solidFill>
            <a:srgbClr val="FFFFFF"/>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Tx/>
              <a:buChar char="•"/>
            </a:pPr>
            <a:r>
              <a:rPr lang="en-US" altLang="en-US" sz="2600" b="1">
                <a:solidFill>
                  <a:srgbClr val="000099"/>
                </a:solidFill>
              </a:rPr>
              <a:t> </a:t>
            </a:r>
            <a:r>
              <a:rPr lang="en-US" altLang="en-US" sz="2600">
                <a:solidFill>
                  <a:srgbClr val="000099"/>
                </a:solidFill>
              </a:rPr>
              <a:t>Cú pháp khai báo biến trong Pascal </a:t>
            </a:r>
          </a:p>
          <a:p>
            <a:pPr algn="ctr" fontAlgn="base">
              <a:spcBef>
                <a:spcPct val="0"/>
              </a:spcBef>
              <a:spcAft>
                <a:spcPct val="0"/>
              </a:spcAft>
            </a:pPr>
            <a:r>
              <a:rPr lang="en-US" altLang="en-US" sz="2600" b="1">
                <a:solidFill>
                  <a:srgbClr val="000099"/>
                </a:solidFill>
              </a:rPr>
              <a:t>Var &lt;danh sách biến&gt;: &lt;kiểu dữ liệu&gt;;</a:t>
            </a:r>
          </a:p>
          <a:p>
            <a:pPr fontAlgn="base">
              <a:spcBef>
                <a:spcPct val="0"/>
              </a:spcBef>
              <a:spcAft>
                <a:spcPct val="0"/>
              </a:spcAft>
              <a:buFontTx/>
              <a:buChar char="•"/>
            </a:pPr>
            <a:r>
              <a:rPr lang="en-US" altLang="en-US" sz="2600">
                <a:solidFill>
                  <a:srgbClr val="000099"/>
                </a:solidFill>
              </a:rPr>
              <a:t> Cú pháp lệnh gán trong Pascal</a:t>
            </a:r>
          </a:p>
          <a:p>
            <a:pPr algn="ctr" fontAlgn="base">
              <a:spcBef>
                <a:spcPct val="0"/>
              </a:spcBef>
              <a:spcAft>
                <a:spcPct val="0"/>
              </a:spcAft>
            </a:pPr>
            <a:r>
              <a:rPr lang="en-US" altLang="en-US" sz="2600" b="1">
                <a:solidFill>
                  <a:srgbClr val="000099"/>
                </a:solidFill>
              </a:rPr>
              <a:t>&lt;biến&gt;:=&lt;biểu thức biến&gt;;</a:t>
            </a:r>
          </a:p>
          <a:p>
            <a:pPr fontAlgn="base">
              <a:spcBef>
                <a:spcPct val="0"/>
              </a:spcBef>
              <a:spcAft>
                <a:spcPct val="0"/>
              </a:spcAft>
              <a:buFontTx/>
              <a:buChar char="•"/>
            </a:pPr>
            <a:r>
              <a:rPr lang="en-US" altLang="en-US" sz="2600">
                <a:solidFill>
                  <a:srgbClr val="000099"/>
                </a:solidFill>
              </a:rPr>
              <a:t> Lệnh </a:t>
            </a:r>
            <a:r>
              <a:rPr lang="en-US" altLang="en-US" sz="2600" b="1">
                <a:solidFill>
                  <a:srgbClr val="000099"/>
                </a:solidFill>
              </a:rPr>
              <a:t>read(&lt;danh sách biến&gt;) </a:t>
            </a:r>
            <a:r>
              <a:rPr lang="en-US" altLang="en-US" sz="2600">
                <a:solidFill>
                  <a:srgbClr val="000099"/>
                </a:solidFill>
              </a:rPr>
              <a:t>hay </a:t>
            </a:r>
            <a:r>
              <a:rPr lang="en-US" altLang="en-US" sz="2600" b="1">
                <a:solidFill>
                  <a:srgbClr val="000099"/>
                </a:solidFill>
              </a:rPr>
              <a:t>readln(&lt;danh sách biến&gt;)</a:t>
            </a:r>
            <a:r>
              <a:rPr lang="en-US" altLang="en-US" sz="2600">
                <a:solidFill>
                  <a:srgbClr val="000099"/>
                </a:solidFill>
              </a:rPr>
              <a:t>: sau khi nhập dữ liệu cần nhấn phím </a:t>
            </a:r>
            <a:r>
              <a:rPr lang="en-US" altLang="en-US" sz="2600" b="1">
                <a:solidFill>
                  <a:srgbClr val="000099"/>
                </a:solidFill>
              </a:rPr>
              <a:t>enter </a:t>
            </a:r>
            <a:r>
              <a:rPr lang="en-US" altLang="en-US" sz="2600">
                <a:solidFill>
                  <a:srgbClr val="000099"/>
                </a:solidFill>
              </a:rPr>
              <a:t>để xác nhận.</a:t>
            </a:r>
          </a:p>
          <a:p>
            <a:pPr fontAlgn="base">
              <a:spcBef>
                <a:spcPct val="0"/>
              </a:spcBef>
              <a:spcAft>
                <a:spcPct val="0"/>
              </a:spcAft>
              <a:buFontTx/>
              <a:buChar char="•"/>
            </a:pPr>
            <a:r>
              <a:rPr lang="en-US" altLang="en-US" sz="2600">
                <a:solidFill>
                  <a:srgbClr val="000099"/>
                </a:solidFill>
              </a:rPr>
              <a:t> Nội dung </a:t>
            </a:r>
            <a:r>
              <a:rPr lang="en-US" altLang="en-US" sz="2600" b="1">
                <a:solidFill>
                  <a:srgbClr val="000099"/>
                </a:solidFill>
              </a:rPr>
              <a:t>chú thích </a:t>
            </a:r>
            <a:r>
              <a:rPr lang="en-US" altLang="en-US" sz="2600">
                <a:solidFill>
                  <a:srgbClr val="000099"/>
                </a:solidFill>
              </a:rPr>
              <a:t>nằm trong cặp dấu </a:t>
            </a:r>
            <a:r>
              <a:rPr lang="en-US" altLang="en-US" sz="2600" b="1">
                <a:solidFill>
                  <a:srgbClr val="000099"/>
                </a:solidFill>
              </a:rPr>
              <a:t>{ </a:t>
            </a:r>
            <a:r>
              <a:rPr lang="en-US" altLang="en-US" sz="2600">
                <a:solidFill>
                  <a:srgbClr val="000099"/>
                </a:solidFill>
              </a:rPr>
              <a:t>và </a:t>
            </a:r>
            <a:r>
              <a:rPr lang="en-US" altLang="en-US" sz="2600" b="1">
                <a:solidFill>
                  <a:srgbClr val="000099"/>
                </a:solidFill>
              </a:rPr>
              <a:t> } </a:t>
            </a:r>
            <a:r>
              <a:rPr lang="en-US" altLang="en-US" sz="2600">
                <a:solidFill>
                  <a:srgbClr val="000099"/>
                </a:solidFill>
              </a:rPr>
              <a:t>được bỏ qua khi dịch chương trình.</a:t>
            </a:r>
          </a:p>
          <a:p>
            <a:pPr fontAlgn="base">
              <a:spcBef>
                <a:spcPct val="0"/>
              </a:spcBef>
              <a:spcAft>
                <a:spcPct val="0"/>
              </a:spcAft>
              <a:buFontTx/>
              <a:buChar char="•"/>
            </a:pPr>
            <a:endParaRPr lang="en-US" altLang="en-US" sz="2600" b="1">
              <a:solidFill>
                <a:srgbClr val="000099"/>
              </a:solidFill>
            </a:endParaRPr>
          </a:p>
        </p:txBody>
      </p:sp>
    </p:spTree>
    <p:extLst>
      <p:ext uri="{BB962C8B-B14F-4D97-AF65-F5344CB8AC3E}">
        <p14:creationId xmlns:p14="http://schemas.microsoft.com/office/powerpoint/2010/main" val="1468824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effectLst>
                  <a:outerShdw blurRad="38100" dist="38100" dir="2700000" algn="tl">
                    <a:srgbClr val="000000"/>
                  </a:outerShdw>
                </a:effectLst>
              </a:rPr>
              <a:t>DẶN DÒ</a:t>
            </a:r>
          </a:p>
        </p:txBody>
      </p:sp>
      <p:sp>
        <p:nvSpPr>
          <p:cNvPr id="493571" name="Text Box 4"/>
          <p:cNvSpPr txBox="1">
            <a:spLocks noChangeArrowheads="1"/>
          </p:cNvSpPr>
          <p:nvPr/>
        </p:nvSpPr>
        <p:spPr bwMode="auto">
          <a:xfrm>
            <a:off x="1008063" y="2852738"/>
            <a:ext cx="7524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a:solidFill>
                  <a:srgbClr val="00FF00"/>
                </a:solidFill>
              </a:rPr>
              <a:t>1. Xem trước </a:t>
            </a:r>
            <a:r>
              <a:rPr lang="en-US" altLang="en-US" sz="3000">
                <a:solidFill>
                  <a:srgbClr val="00FF00"/>
                </a:solidFill>
                <a:cs typeface="Arial" panose="020B0604020202020204" pitchFamily="34" charset="0"/>
              </a:rPr>
              <a:t>§5</a:t>
            </a:r>
            <a:r>
              <a:rPr lang="en-US" altLang="en-US" sz="3000">
                <a:solidFill>
                  <a:srgbClr val="00FF00"/>
                </a:solidFill>
              </a:rPr>
              <a:t> _ trang 37 _ sách giáo khoa .</a:t>
            </a:r>
          </a:p>
        </p:txBody>
      </p:sp>
    </p:spTree>
    <p:extLst>
      <p:ext uri="{BB962C8B-B14F-4D97-AF65-F5344CB8AC3E}">
        <p14:creationId xmlns:p14="http://schemas.microsoft.com/office/powerpoint/2010/main" val="3793407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3505200" y="5948363"/>
            <a:ext cx="5486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800">
                <a:solidFill>
                  <a:srgbClr val="000000"/>
                </a:solidFill>
              </a:rPr>
              <a:t>Thực hiện tháng 10 năm 2008</a:t>
            </a:r>
          </a:p>
        </p:txBody>
      </p:sp>
      <p:pic>
        <p:nvPicPr>
          <p:cNvPr id="495619" name="Picture 5" descr="buom hoa dong"/>
          <p:cNvPicPr>
            <a:picLocks noGrp="1" noChangeAspect="1" noChangeArrowheads="1" noCrop="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76200" y="2286000"/>
            <a:ext cx="3810000" cy="4238625"/>
          </a:xfrm>
        </p:spPr>
      </p:pic>
      <p:sp>
        <p:nvSpPr>
          <p:cNvPr id="49165" name="AutoShape 13"/>
          <p:cNvSpPr>
            <a:spLocks noChangeArrowheads="1"/>
          </p:cNvSpPr>
          <p:nvPr/>
        </p:nvSpPr>
        <p:spPr bwMode="auto">
          <a:xfrm>
            <a:off x="3441700" y="2343150"/>
            <a:ext cx="5702300" cy="2762250"/>
          </a:xfrm>
          <a:prstGeom prst="star32">
            <a:avLst>
              <a:gd name="adj" fmla="val 37500"/>
            </a:avLst>
          </a:prstGeom>
          <a:gradFill rotWithShape="1">
            <a:gsLst>
              <a:gs pos="0">
                <a:schemeClr val="bg1"/>
              </a:gs>
              <a:gs pos="100000">
                <a:srgbClr val="3399FF"/>
              </a:gs>
            </a:gsLst>
            <a:path path="shape">
              <a:fillToRect l="50000" t="50000" r="50000" b="50000"/>
            </a:path>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000000"/>
              </a:solidFill>
            </a:endParaRPr>
          </a:p>
        </p:txBody>
      </p:sp>
      <p:sp>
        <p:nvSpPr>
          <p:cNvPr id="49166" name="WordArt 14"/>
          <p:cNvSpPr>
            <a:spLocks noChangeArrowheads="1" noChangeShapeType="1" noTextEdit="1"/>
          </p:cNvSpPr>
          <p:nvPr/>
        </p:nvSpPr>
        <p:spPr bwMode="auto">
          <a:xfrm>
            <a:off x="1066800" y="304800"/>
            <a:ext cx="6858000" cy="1362075"/>
          </a:xfrm>
          <a:prstGeom prst="rect">
            <a:avLst/>
          </a:prstGeom>
        </p:spPr>
        <p:txBody>
          <a:bodyPr wrap="none" fromWordArt="1">
            <a:prstTxWarp prst="textDeflate">
              <a:avLst>
                <a:gd name="adj" fmla="val 12537"/>
              </a:avLst>
            </a:prstTxWarp>
          </a:bodyPr>
          <a:lstStyle/>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Bài học đã </a:t>
            </a:r>
          </a:p>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KẾT THÚC</a:t>
            </a:r>
          </a:p>
        </p:txBody>
      </p:sp>
      <p:sp>
        <p:nvSpPr>
          <p:cNvPr id="49167" name="WordArt 15" descr="Narrow vertical"/>
          <p:cNvSpPr>
            <a:spLocks noChangeArrowheads="1" noChangeShapeType="1" noTextEdit="1"/>
          </p:cNvSpPr>
          <p:nvPr/>
        </p:nvSpPr>
        <p:spPr bwMode="auto">
          <a:xfrm>
            <a:off x="4343400" y="3028950"/>
            <a:ext cx="3505200" cy="1160463"/>
          </a:xfrm>
          <a:prstGeom prst="rect">
            <a:avLst/>
          </a:prstGeom>
        </p:spPr>
        <p:txBody>
          <a:bodyPr wrap="none" fromWordArt="1">
            <a:prstTxWarp prst="textCurveUp">
              <a:avLst>
                <a:gd name="adj" fmla="val 24014"/>
              </a:avLst>
            </a:prstTxWarp>
          </a:bodyPr>
          <a:lstStyle/>
          <a:p>
            <a:pPr algn="ctr" eaLnBrk="0" fontAlgn="base" hangingPunct="0">
              <a:spcBef>
                <a:spcPct val="0"/>
              </a:spcBef>
              <a:spcAft>
                <a:spcPct val="0"/>
              </a:spcAft>
            </a:pPr>
            <a:r>
              <a:rPr lang="pt-B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Thân ái chào các em</a:t>
            </a:r>
            <a:endPar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423767477"/>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edge">
                                      <p:cBhvr>
                                        <p:cTn id="7" dur="1000"/>
                                        <p:tgtEl>
                                          <p:spTgt spid="4916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5"/>
                                        </p:tgtEl>
                                        <p:attrNameLst>
                                          <p:attrName>style.visibility</p:attrName>
                                        </p:attrNameLst>
                                      </p:cBhvr>
                                      <p:to>
                                        <p:strVal val="visible"/>
                                      </p:to>
                                    </p:set>
                                    <p:animEffect transition="in" filter="fade">
                                      <p:cBhvr>
                                        <p:cTn id="11" dur="2000"/>
                                        <p:tgtEl>
                                          <p:spTgt spid="49165"/>
                                        </p:tgtEl>
                                      </p:cBhvr>
                                    </p:animEffect>
                                  </p:childTnLst>
                                </p:cTn>
                              </p:par>
                            </p:childTnLst>
                          </p:cTn>
                        </p:par>
                        <p:par>
                          <p:cTn id="12" fill="hold" nodeType="afterGroup">
                            <p:stCondLst>
                              <p:cond delay="3000"/>
                            </p:stCondLst>
                            <p:childTnLst>
                              <p:par>
                                <p:cTn id="13" presetID="13" presetClass="entr" presetSubtype="16" fill="hold" grpId="0" nodeType="afterEffect">
                                  <p:stCondLst>
                                    <p:cond delay="0"/>
                                  </p:stCondLst>
                                  <p:childTnLst>
                                    <p:set>
                                      <p:cBhvr>
                                        <p:cTn id="14" dur="1" fill="hold">
                                          <p:stCondLst>
                                            <p:cond delay="0"/>
                                          </p:stCondLst>
                                        </p:cTn>
                                        <p:tgtEl>
                                          <p:spTgt spid="49167"/>
                                        </p:tgtEl>
                                        <p:attrNameLst>
                                          <p:attrName>style.visibility</p:attrName>
                                        </p:attrNameLst>
                                      </p:cBhvr>
                                      <p:to>
                                        <p:strVal val="visible"/>
                                      </p:to>
                                    </p:set>
                                    <p:animEffect transition="in" filter="plus(in)">
                                      <p:cBhvr>
                                        <p:cTn id="15" dur="1000"/>
                                        <p:tgtEl>
                                          <p:spTgt spid="49167"/>
                                        </p:tgtEl>
                                      </p:cBhvr>
                                    </p:animEffect>
                                  </p:childTnLst>
                                </p:cTn>
                              </p:par>
                            </p:childTnLst>
                          </p:cTn>
                        </p:par>
                        <p:par>
                          <p:cTn id="16" fill="hold" nodeType="afterGroup">
                            <p:stCondLst>
                              <p:cond delay="4000"/>
                            </p:stCondLst>
                            <p:childTnLst>
                              <p:par>
                                <p:cTn id="17" presetID="16" presetClass="entr" presetSubtype="37" fill="hold" grpId="0" nodeType="afterEffect">
                                  <p:stCondLst>
                                    <p:cond delay="0"/>
                                  </p:stCondLst>
                                  <p:childTnLst>
                                    <p:set>
                                      <p:cBhvr>
                                        <p:cTn id="18" dur="1" fill="hold">
                                          <p:stCondLst>
                                            <p:cond delay="0"/>
                                          </p:stCondLst>
                                        </p:cTn>
                                        <p:tgtEl>
                                          <p:spTgt spid="49156"/>
                                        </p:tgtEl>
                                        <p:attrNameLst>
                                          <p:attrName>style.visibility</p:attrName>
                                        </p:attrNameLst>
                                      </p:cBhvr>
                                      <p:to>
                                        <p:strVal val="visible"/>
                                      </p:to>
                                    </p:set>
                                    <p:animEffect transition="in" filter="barn(outVertical)">
                                      <p:cBhvr>
                                        <p:cTn id="19" dur="1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65" grpId="0" animBg="1"/>
      <p:bldP spid="49166" grpId="0" animBg="1"/>
      <p:bldP spid="4916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0"/>
  <p:tag name="MMPROD_UIDATA" val="&lt;database version=&quot;11.0&quot;&gt;&lt;object type=&quot;1&quot; unique_id=&quot;10001&quot;&gt;&lt;object type=&quot;2&quot; unique_id=&quot;11128&quot;&gt;&lt;object type=&quot;3&quot; unique_id=&quot;11129&quot;&gt;&lt;property id=&quot;20148&quot; value=&quot;5&quot;/&gt;&lt;property id=&quot;20300&quot; value=&quot;Slide 1&quot;/&gt;&lt;property id=&quot;20307&quot; value=&quot;257&quot;/&gt;&lt;/object&gt;&lt;object type=&quot;3&quot; unique_id=&quot;11130&quot;&gt;&lt;property id=&quot;20148&quot; value=&quot;5&quot;/&gt;&lt;property id=&quot;20300&quot; value=&quot;Slide 2&quot;/&gt;&lt;property id=&quot;20307&quot; value=&quot;258&quot;/&gt;&lt;/object&gt;&lt;object type=&quot;3&quot; unique_id=&quot;11131&quot;&gt;&lt;property id=&quot;20148&quot; value=&quot;5&quot;/&gt;&lt;property id=&quot;20300&quot; value=&quot;Slide 3&quot;/&gt;&lt;property id=&quot;20307&quot; value=&quot;259&quot;/&gt;&lt;/object&gt;&lt;object type=&quot;3&quot; unique_id=&quot;11132&quot;&gt;&lt;property id=&quot;20148&quot; value=&quot;5&quot;/&gt;&lt;property id=&quot;20300&quot; value=&quot;Slide 4&quot;/&gt;&lt;property id=&quot;20307&quot; value=&quot;260&quot;/&gt;&lt;/object&gt;&lt;object type=&quot;3&quot; unique_id=&quot;11133&quot;&gt;&lt;property id=&quot;20148&quot; value=&quot;5&quot;/&gt;&lt;property id=&quot;20300&quot; value=&quot;Slide 5&quot;/&gt;&lt;property id=&quot;20307&quot; value=&quot;261&quot;/&gt;&lt;/object&gt;&lt;object type=&quot;3&quot; unique_id=&quot;11134&quot;&gt;&lt;property id=&quot;20148&quot; value=&quot;5&quot;/&gt;&lt;property id=&quot;20300&quot; value=&quot;Slide 6&quot;/&gt;&lt;property id=&quot;20307&quot; value=&quot;262&quot;/&gt;&lt;/object&gt;&lt;object type=&quot;3&quot; unique_id=&quot;11135&quot;&gt;&lt;property id=&quot;20148&quot; value=&quot;5&quot;/&gt;&lt;property id=&quot;20300&quot; value=&quot;Slide 7&quot;/&gt;&lt;property id=&quot;20307&quot; value=&quot;263&quot;/&gt;&lt;/object&gt;&lt;object type=&quot;3&quot; unique_id=&quot;11136&quot;&gt;&lt;property id=&quot;20148&quot; value=&quot;5&quot;/&gt;&lt;property id=&quot;20300&quot; value=&quot;Slide 8 - &amp;quot;DẶN DÒ&amp;quot;&quot;/&gt;&lt;property id=&quot;20307&quot; value=&quot;264&quot;/&gt;&lt;/object&gt;&lt;object type=&quot;3&quot; unique_id=&quot;11137&quot;&gt;&lt;property id=&quot;20148&quot; value=&quot;5&quot;/&gt;&lt;property id=&quot;20300&quot; value=&quot;Slide 9&quot;/&gt;&lt;property id=&quot;20307&quot; value=&quot;265&quot;/&gt;&lt;/object&gt;&lt;/object&gt;&lt;object type=&quot;8&quot; unique_id=&quot;11148&quot;&gt;&lt;/object&gt;&lt;/object&gt;&lt;/database&gt;"/>
  <p:tag name="SECTOMILLISECCONVERTED" val="1"/>
</p:tagLst>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418</Words>
  <Application>Microsoft Office PowerPoint</Application>
  <PresentationFormat>On-screen Show (4:3)</PresentationFormat>
  <Paragraphs>39</Paragraphs>
  <Slides>9</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 Unicode MS</vt:lpstr>
      <vt:lpstr>Arial</vt:lpstr>
      <vt:lpstr>Calibri</vt:lpstr>
      <vt:lpstr>Times New Roman</vt:lpstr>
      <vt:lpstr>Wingdings</vt:lpstr>
      <vt:lpstr>Layers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cp:revision>
  <dcterms:created xsi:type="dcterms:W3CDTF">2018-10-20T21:52:22Z</dcterms:created>
  <dcterms:modified xsi:type="dcterms:W3CDTF">2018-10-20T22:33:49Z</dcterms:modified>
</cp:coreProperties>
</file>