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740737-C999-48DD-917B-FC5A244A4924}" type="datetimeFigureOut">
              <a:rPr lang="en-US" smtClean="0"/>
              <a:t>21/10/2018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E76669-7C77-4CBF-80D8-D3D9333C48BF}" type="slidenum">
              <a:rPr lang="en-US" smtClean="0"/>
              <a:t>‹#›</a:t>
            </a:fld>
            <a:endParaRPr lang="en-US"/>
          </a:p>
        </p:txBody>
      </p:sp>
    </p:spTree>
    <p:extLst>
      <p:ext uri="{BB962C8B-B14F-4D97-AF65-F5344CB8AC3E}">
        <p14:creationId xmlns:p14="http://schemas.microsoft.com/office/powerpoint/2010/main" val="3012312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8CC2D7E-4763-46FB-84D2-6B0C75A498EA}" type="slidenum">
              <a:rPr lang="en-US" altLang="en-US" sz="1200">
                <a:solidFill>
                  <a:srgbClr val="000000"/>
                </a:solidFill>
              </a:rPr>
              <a:pPr algn="r" fontAlgn="base">
                <a:spcBef>
                  <a:spcPct val="0"/>
                </a:spcBef>
                <a:spcAft>
                  <a:spcPct val="0"/>
                </a:spcAft>
              </a:pPr>
              <a:t>1</a:t>
            </a:fld>
            <a:endParaRPr lang="en-US" altLang="en-US" sz="1200">
              <a:solidFill>
                <a:srgbClr val="000000"/>
              </a:solidFill>
            </a:endParaRPr>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550397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44DDB72E-5843-4545-A7C5-1BF3F99CD1BE}" type="slidenum">
              <a:rPr lang="en-US" altLang="en-US" sz="1200">
                <a:solidFill>
                  <a:srgbClr val="000000"/>
                </a:solidFill>
                <a:latin typeface="Calibri" panose="020F0502020204030204" pitchFamily="34" charset="0"/>
              </a:rPr>
              <a:pPr algn="r" fontAlgn="base">
                <a:spcBef>
                  <a:spcPct val="0"/>
                </a:spcBef>
                <a:spcAft>
                  <a:spcPct val="0"/>
                </a:spcAft>
              </a:pPr>
              <a:t>10</a:t>
            </a:fld>
            <a:endParaRPr lang="en-US" altLang="en-US" sz="1200">
              <a:solidFill>
                <a:srgbClr val="000000"/>
              </a:solidFill>
              <a:latin typeface="Calibri" panose="020F0502020204030204" pitchFamily="34" charset="0"/>
            </a:endParaRPr>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08159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EA2BD326-A465-486C-9D8A-E7A09A421147}" type="slidenum">
              <a:rPr lang="en-US" altLang="en-US" sz="1200">
                <a:solidFill>
                  <a:srgbClr val="000000"/>
                </a:solidFill>
                <a:latin typeface="Calibri" panose="020F0502020204030204" pitchFamily="34" charset="0"/>
              </a:rPr>
              <a:pPr algn="r" fontAlgn="base">
                <a:spcBef>
                  <a:spcPct val="0"/>
                </a:spcBef>
                <a:spcAft>
                  <a:spcPct val="0"/>
                </a:spcAft>
              </a:pPr>
              <a:t>11</a:t>
            </a:fld>
            <a:endParaRPr lang="en-US" altLang="en-US" sz="1200">
              <a:solidFill>
                <a:srgbClr val="000000"/>
              </a:solidFill>
              <a:latin typeface="Calibri" panose="020F0502020204030204" pitchFamily="34" charset="0"/>
            </a:endParaRPr>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589990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E2A41352-3080-4C9F-8569-E3B87E8C0A91}" type="slidenum">
              <a:rPr lang="en-US" altLang="en-US" sz="1200">
                <a:solidFill>
                  <a:srgbClr val="000000"/>
                </a:solidFill>
                <a:latin typeface="Calibri" panose="020F0502020204030204" pitchFamily="34" charset="0"/>
              </a:rPr>
              <a:pPr algn="r" fontAlgn="base">
                <a:spcBef>
                  <a:spcPct val="0"/>
                </a:spcBef>
                <a:spcAft>
                  <a:spcPct val="0"/>
                </a:spcAft>
              </a:pPr>
              <a:t>12</a:t>
            </a:fld>
            <a:endParaRPr lang="en-US" altLang="en-US" sz="1200">
              <a:solidFill>
                <a:srgbClr val="000000"/>
              </a:solidFill>
              <a:latin typeface="Calibri" panose="020F0502020204030204" pitchFamily="34" charset="0"/>
            </a:endParaRPr>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920201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A3370AD0-7E48-47D4-BAE1-77B16B9EFA09}" type="slidenum">
              <a:rPr lang="en-US" altLang="en-US" sz="1200">
                <a:solidFill>
                  <a:srgbClr val="000000"/>
                </a:solidFill>
                <a:latin typeface="Calibri" panose="020F0502020204030204" pitchFamily="34" charset="0"/>
              </a:rPr>
              <a:pPr algn="r" fontAlgn="base">
                <a:spcBef>
                  <a:spcPct val="0"/>
                </a:spcBef>
                <a:spcAft>
                  <a:spcPct val="0"/>
                </a:spcAft>
              </a:pPr>
              <a:t>13</a:t>
            </a:fld>
            <a:endParaRPr lang="en-US" altLang="en-US" sz="1200">
              <a:solidFill>
                <a:srgbClr val="000000"/>
              </a:solidFill>
              <a:latin typeface="Calibri" panose="020F0502020204030204" pitchFamily="34" charset="0"/>
            </a:endParaRPr>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6098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4B7374EE-019C-4D7E-BF39-C2D62F68656F}" type="slidenum">
              <a:rPr lang="en-US" altLang="en-US" sz="1200">
                <a:solidFill>
                  <a:srgbClr val="000000"/>
                </a:solidFill>
                <a:latin typeface="Calibri" panose="020F0502020204030204" pitchFamily="34" charset="0"/>
              </a:rPr>
              <a:pPr algn="r" fontAlgn="base">
                <a:spcBef>
                  <a:spcPct val="0"/>
                </a:spcBef>
                <a:spcAft>
                  <a:spcPct val="0"/>
                </a:spcAft>
              </a:pPr>
              <a:t>14</a:t>
            </a:fld>
            <a:endParaRPr lang="en-US" altLang="en-US" sz="1200">
              <a:solidFill>
                <a:srgbClr val="000000"/>
              </a:solidFill>
              <a:latin typeface="Calibri" panose="020F0502020204030204" pitchFamily="34"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516716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BD81D66-CD3A-4052-A784-7BD02E6441BD}" type="slidenum">
              <a:rPr lang="en-US" altLang="en-US" sz="1200">
                <a:solidFill>
                  <a:srgbClr val="000000"/>
                </a:solidFill>
                <a:latin typeface="Calibri" panose="020F0502020204030204" pitchFamily="34" charset="0"/>
              </a:rPr>
              <a:pPr algn="r" fontAlgn="base">
                <a:spcBef>
                  <a:spcPct val="0"/>
                </a:spcBef>
                <a:spcAft>
                  <a:spcPct val="0"/>
                </a:spcAft>
              </a:pPr>
              <a:t>15</a:t>
            </a:fld>
            <a:endParaRPr lang="en-US" altLang="en-US" sz="1200">
              <a:solidFill>
                <a:srgbClr val="000000"/>
              </a:solidFill>
              <a:latin typeface="Calibri" panose="020F0502020204030204" pitchFamily="34"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68522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5165351-C5DC-4E73-9F0D-F240BF92F0FB}" type="slidenum">
              <a:rPr lang="en-US" altLang="en-US" sz="1200">
                <a:solidFill>
                  <a:srgbClr val="000000"/>
                </a:solidFill>
                <a:latin typeface="Calibri" panose="020F0502020204030204" pitchFamily="34" charset="0"/>
              </a:rPr>
              <a:pPr algn="r" fontAlgn="base">
                <a:spcBef>
                  <a:spcPct val="0"/>
                </a:spcBef>
                <a:spcAft>
                  <a:spcPct val="0"/>
                </a:spcAft>
              </a:pPr>
              <a:t>16</a:t>
            </a:fld>
            <a:endParaRPr lang="en-US" altLang="en-US" sz="1200">
              <a:solidFill>
                <a:srgbClr val="000000"/>
              </a:solidFill>
              <a:latin typeface="Calibri" panose="020F0502020204030204" pitchFamily="34"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79365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CF86E6F9-7B37-49E3-9AC0-AB2ECE746919}" type="slidenum">
              <a:rPr lang="en-US" altLang="en-US" sz="1200">
                <a:solidFill>
                  <a:srgbClr val="000000"/>
                </a:solidFill>
              </a:rPr>
              <a:pPr algn="r" fontAlgn="base">
                <a:spcBef>
                  <a:spcPct val="0"/>
                </a:spcBef>
                <a:spcAft>
                  <a:spcPct val="0"/>
                </a:spcAft>
              </a:pPr>
              <a:t>17</a:t>
            </a:fld>
            <a:endParaRPr lang="en-US" altLang="en-US" sz="1200">
              <a:solidFill>
                <a:srgbClr val="000000"/>
              </a:solidFill>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72948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5DF87A6-8AFD-4E4A-8BC6-E9AAD753FE66}" type="slidenum">
              <a:rPr lang="en-US" altLang="en-US" sz="1200">
                <a:solidFill>
                  <a:srgbClr val="000000"/>
                </a:solidFill>
                <a:latin typeface="Calibri" panose="020F0502020204030204" pitchFamily="34" charset="0"/>
              </a:rPr>
              <a:pPr algn="r" fontAlgn="base">
                <a:spcBef>
                  <a:spcPct val="0"/>
                </a:spcBef>
                <a:spcAft>
                  <a:spcPct val="0"/>
                </a:spcAft>
              </a:pPr>
              <a:t>2</a:t>
            </a:fld>
            <a:endParaRPr lang="en-US" altLang="en-US" sz="1200">
              <a:solidFill>
                <a:srgbClr val="000000"/>
              </a:solidFill>
              <a:latin typeface="Calibri" panose="020F0502020204030204" pitchFamily="34" charset="0"/>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83526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BD4F08CF-E0F0-4FFC-9F78-7FA5D470A7EB}" type="slidenum">
              <a:rPr lang="en-US" altLang="en-US" sz="1200">
                <a:solidFill>
                  <a:srgbClr val="000000"/>
                </a:solidFill>
                <a:latin typeface="Calibri" panose="020F0502020204030204" pitchFamily="34" charset="0"/>
              </a:rPr>
              <a:pPr algn="r" fontAlgn="base">
                <a:spcBef>
                  <a:spcPct val="0"/>
                </a:spcBef>
                <a:spcAft>
                  <a:spcPct val="0"/>
                </a:spcAft>
              </a:pPr>
              <a:t>3</a:t>
            </a:fld>
            <a:endParaRPr lang="en-US" altLang="en-US" sz="1200">
              <a:solidFill>
                <a:srgbClr val="000000"/>
              </a:solidFill>
              <a:latin typeface="Calibri" panose="020F0502020204030204" pitchFamily="34" charset="0"/>
            </a:endParaRPr>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550140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8BA00E4D-8FBF-4F22-AB66-CC407F4661D9}" type="slidenum">
              <a:rPr lang="en-US" altLang="en-US" sz="1200">
                <a:solidFill>
                  <a:srgbClr val="000000"/>
                </a:solidFill>
                <a:latin typeface="Calibri" panose="020F0502020204030204" pitchFamily="34" charset="0"/>
              </a:rPr>
              <a:pPr algn="r" fontAlgn="base">
                <a:spcBef>
                  <a:spcPct val="0"/>
                </a:spcBef>
                <a:spcAft>
                  <a:spcPct val="0"/>
                </a:spcAft>
              </a:pPr>
              <a:t>4</a:t>
            </a:fld>
            <a:endParaRPr lang="en-US" altLang="en-US" sz="1200">
              <a:solidFill>
                <a:srgbClr val="000000"/>
              </a:solidFill>
              <a:latin typeface="Calibri" panose="020F0502020204030204" pitchFamily="34" charset="0"/>
            </a:endParaRPr>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586616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CD821ED3-A38B-4363-8EE5-9FA8A4045B93}" type="slidenum">
              <a:rPr lang="en-US" altLang="en-US" sz="1200">
                <a:solidFill>
                  <a:srgbClr val="000000"/>
                </a:solidFill>
                <a:latin typeface="Calibri" panose="020F0502020204030204" pitchFamily="34" charset="0"/>
              </a:rPr>
              <a:pPr algn="r" fontAlgn="base">
                <a:spcBef>
                  <a:spcPct val="0"/>
                </a:spcBef>
                <a:spcAft>
                  <a:spcPct val="0"/>
                </a:spcAft>
              </a:pPr>
              <a:t>5</a:t>
            </a:fld>
            <a:endParaRPr lang="en-US" altLang="en-US" sz="1200">
              <a:solidFill>
                <a:srgbClr val="000000"/>
              </a:solidFill>
              <a:latin typeface="Calibri" panose="020F0502020204030204" pitchFamily="34"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279207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4D18012-D13A-4BB1-B99D-1B60F5048A66}" type="slidenum">
              <a:rPr lang="en-US" altLang="en-US" sz="1200">
                <a:solidFill>
                  <a:srgbClr val="000000"/>
                </a:solidFill>
                <a:latin typeface="Calibri" panose="020F0502020204030204" pitchFamily="34" charset="0"/>
              </a:rPr>
              <a:pPr algn="r" fontAlgn="base">
                <a:spcBef>
                  <a:spcPct val="0"/>
                </a:spcBef>
                <a:spcAft>
                  <a:spcPct val="0"/>
                </a:spcAft>
              </a:pPr>
              <a:t>6</a:t>
            </a:fld>
            <a:endParaRPr lang="en-US" altLang="en-US" sz="1200">
              <a:solidFill>
                <a:srgbClr val="000000"/>
              </a:solidFill>
              <a:latin typeface="Calibri" panose="020F0502020204030204" pitchFamily="34"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148706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2658AD3-12D1-41E1-ACC9-F3DB8F248C8E}" type="slidenum">
              <a:rPr lang="en-US" altLang="en-US" sz="1200">
                <a:solidFill>
                  <a:srgbClr val="000000"/>
                </a:solidFill>
                <a:latin typeface="Calibri" panose="020F0502020204030204" pitchFamily="34" charset="0"/>
              </a:rPr>
              <a:pPr algn="r" fontAlgn="base">
                <a:spcBef>
                  <a:spcPct val="0"/>
                </a:spcBef>
                <a:spcAft>
                  <a:spcPct val="0"/>
                </a:spcAft>
              </a:pPr>
              <a:t>7</a:t>
            </a:fld>
            <a:endParaRPr lang="en-US" altLang="en-US" sz="1200">
              <a:solidFill>
                <a:srgbClr val="000000"/>
              </a:solidFill>
              <a:latin typeface="Calibri" panose="020F0502020204030204" pitchFamily="34" charset="0"/>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827019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03CEB1F1-D676-4FA3-8FFD-6F343B1C3AAD}" type="slidenum">
              <a:rPr lang="en-US" altLang="en-US" sz="1200">
                <a:solidFill>
                  <a:srgbClr val="000000"/>
                </a:solidFill>
                <a:latin typeface="Calibri" panose="020F0502020204030204" pitchFamily="34" charset="0"/>
              </a:rPr>
              <a:pPr algn="r" fontAlgn="base">
                <a:spcBef>
                  <a:spcPct val="0"/>
                </a:spcBef>
                <a:spcAft>
                  <a:spcPct val="0"/>
                </a:spcAft>
              </a:pPr>
              <a:t>8</a:t>
            </a:fld>
            <a:endParaRPr lang="en-US" altLang="en-US" sz="1200">
              <a:solidFill>
                <a:srgbClr val="000000"/>
              </a:solidFill>
              <a:latin typeface="Calibri" panose="020F0502020204030204" pitchFamily="34" charset="0"/>
            </a:endParaRP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162299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31"/>
          <p:cNvSpPr txBox="1">
            <a:spLocks noGrp="1" noChangeArrowheads="1"/>
          </p:cNvSpPr>
          <p:nvPr/>
        </p:nvSpPr>
        <p:spPr>
          <a:xfrm>
            <a:off x="3884613" y="8685213"/>
            <a:ext cx="2971800" cy="457200"/>
          </a:xfrm>
          <a:prstGeom prst="rect">
            <a:avLst/>
          </a:prstGeom>
          <a:noFill/>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044024B-706B-4591-9A47-CC2842EA175A}" type="slidenum">
              <a:rPr lang="en-US" altLang="en-US" sz="1200">
                <a:solidFill>
                  <a:srgbClr val="000000"/>
                </a:solidFill>
                <a:latin typeface="Calibri" panose="020F0502020204030204" pitchFamily="34" charset="0"/>
              </a:rPr>
              <a:pPr algn="r" fontAlgn="base">
                <a:spcBef>
                  <a:spcPct val="0"/>
                </a:spcBef>
                <a:spcAft>
                  <a:spcPct val="0"/>
                </a:spcAft>
              </a:pPr>
              <a:t>9</a:t>
            </a:fld>
            <a:endParaRPr lang="en-US" altLang="en-US" sz="1200">
              <a:solidFill>
                <a:srgbClr val="000000"/>
              </a:solidFill>
              <a:latin typeface="Calibri" panose="020F0502020204030204" pitchFamily="34" charset="0"/>
            </a:endParaRPr>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69262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3073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3073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en-US">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en-US">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fld id="{F2E55960-4D05-47C0-AA45-42C63A2BBE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06328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4F88EEE-AF86-4F20-83B5-2F8F0DD7BF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87038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D26191A-4B71-4A75-9542-D3885A1858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6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D655AC55-EC85-4FEE-B9AD-902550805F8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2852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781800" y="6248400"/>
            <a:ext cx="1905000" cy="457200"/>
          </a:xfrm>
        </p:spPr>
        <p:txBody>
          <a:bodyPr/>
          <a:lstStyle>
            <a:lvl1pPr>
              <a:defRPr/>
            </a:lvl1pPr>
          </a:lstStyle>
          <a:p>
            <a:fld id="{ED1087D5-97A4-4E1B-AC1E-6E9430604B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6684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876800" y="1600200"/>
            <a:ext cx="3810000" cy="4530725"/>
          </a:xfrm>
        </p:spPr>
        <p:txBody>
          <a:bodyPr/>
          <a:lstStyle/>
          <a:p>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D141553-B11C-4661-88EA-EF0651D4C5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5033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914400" y="1600200"/>
            <a:ext cx="3810000" cy="4530725"/>
          </a:xfrm>
        </p:spPr>
        <p:txBody>
          <a:bodyPr/>
          <a:lstStyle/>
          <a:p>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EB625F4D-2BF4-4AA5-9F1B-A8D3672B6C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03063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C9280981-CE2A-486F-A800-9865C465B70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1562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89EBE1B7-B2AF-4BF7-AA0D-00DC881D03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8372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A9C1564F-4931-47D3-8FC8-821B532335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2458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fld id="{ED681139-EEC6-4E45-9CC9-6D221ED520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51042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93783DCE-7786-469A-BA1E-681B91AB17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5820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fld id="{2A1EE989-6131-4509-B5FF-439B9868FC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7336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6890CA25-6C3E-41BA-AC7C-D4EA39FA18F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9478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4E7DB4B0-022E-434A-93B5-ACDCC98480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142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8686800" cy="4876800"/>
            <a:chOff x="0" y="0"/>
            <a:chExt cx="5472" cy="3072"/>
          </a:xfrm>
        </p:grpSpPr>
        <p:sp>
          <p:nvSpPr>
            <p:cNvPr id="2969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2058" name="Group 4"/>
            <p:cNvGrpSpPr>
              <a:grpSpLocks/>
            </p:cNvGrpSpPr>
            <p:nvPr/>
          </p:nvGrpSpPr>
          <p:grpSpPr bwMode="auto">
            <a:xfrm>
              <a:off x="240" y="893"/>
              <a:ext cx="5232" cy="115"/>
              <a:chOff x="240" y="893"/>
              <a:chExt cx="5232" cy="115"/>
            </a:xfrm>
          </p:grpSpPr>
          <p:sp>
            <p:nvSpPr>
              <p:cNvPr id="2970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2970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2051"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8"/>
          <p:cNvSpPr>
            <a:spLocks noGrp="1" noChangeArrowheads="1"/>
          </p:cNvSpPr>
          <p:nvPr>
            <p:ph type="body" idx="1"/>
          </p:nvPr>
        </p:nvSpPr>
        <p:spPr bwMode="auto">
          <a:xfrm>
            <a:off x="914400" y="1600200"/>
            <a:ext cx="77724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970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anose="020B0604020202020204" pitchFamily="34" charset="0"/>
              </a:defRPr>
            </a:lvl1pPr>
          </a:lstStyle>
          <a:p>
            <a:pPr eaLnBrk="0" fontAlgn="base" hangingPunct="0">
              <a:spcBef>
                <a:spcPct val="0"/>
              </a:spcBef>
              <a:spcAft>
                <a:spcPct val="0"/>
              </a:spcAft>
            </a:pPr>
            <a:fld id="{EEE4AE7E-54F5-49B1-9C4B-57DBE6F1E64B}"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
        <p:nvSpPr>
          <p:cNvPr id="2970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22789667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par>
    </p:tnLst>
  </p:timing>
  <p:txStyles>
    <p:titleStyle>
      <a:lvl1pPr algn="l" rtl="0" eaLnBrk="0" fontAlgn="base" hangingPunct="0">
        <a:spcBef>
          <a:spcPct val="0"/>
        </a:spcBef>
        <a:spcAft>
          <a:spcPct val="0"/>
        </a:spcAft>
        <a:defRPr sz="4200" b="0" i="0" u="none">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slide0003_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4140200" y="1125538"/>
            <a:ext cx="12239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3000" b="1">
                <a:solidFill>
                  <a:srgbClr val="FF0066"/>
                </a:solidFill>
              </a:rPr>
              <a:t>Bài 4</a:t>
            </a:r>
            <a:r>
              <a:rPr lang="en-US" altLang="en-US" sz="3000">
                <a:solidFill>
                  <a:srgbClr val="FF0066"/>
                </a:solidFill>
              </a:rPr>
              <a:t> </a:t>
            </a:r>
          </a:p>
        </p:txBody>
      </p:sp>
      <p:sp>
        <p:nvSpPr>
          <p:cNvPr id="27656" name="Text Box 8"/>
          <p:cNvSpPr txBox="1">
            <a:spLocks noChangeArrowheads="1"/>
          </p:cNvSpPr>
          <p:nvPr/>
        </p:nvSpPr>
        <p:spPr bwMode="auto">
          <a:xfrm>
            <a:off x="5651500" y="4437063"/>
            <a:ext cx="2449513"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FF0066"/>
                </a:solidFill>
              </a:rPr>
              <a:t>Thời gian 2 tiết</a:t>
            </a:r>
          </a:p>
        </p:txBody>
      </p:sp>
      <p:sp>
        <p:nvSpPr>
          <p:cNvPr id="27653" name="Text Box 5"/>
          <p:cNvSpPr txBox="1">
            <a:spLocks noChangeArrowheads="1"/>
          </p:cNvSpPr>
          <p:nvPr/>
        </p:nvSpPr>
        <p:spPr bwMode="auto">
          <a:xfrm>
            <a:off x="1692275" y="2405063"/>
            <a:ext cx="6983413" cy="1311275"/>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0" fontAlgn="base" hangingPunct="0">
              <a:spcBef>
                <a:spcPct val="50000"/>
              </a:spcBef>
              <a:spcAft>
                <a:spcPct val="0"/>
              </a:spcAft>
            </a:pPr>
            <a:r>
              <a:rPr lang="en-US" altLang="en-US" sz="4000" b="1">
                <a:solidFill>
                  <a:srgbClr val="FF6600"/>
                </a:solidFill>
                <a:effectLst>
                  <a:outerShdw blurRad="38100" dist="38100" dir="2700000" algn="tl">
                    <a:srgbClr val="000000"/>
                  </a:outerShdw>
                </a:effectLst>
              </a:rPr>
              <a:t>SỬ DỤNG BIẾN TRONG CHƯƠNG TRÌNH</a:t>
            </a:r>
          </a:p>
        </p:txBody>
      </p:sp>
    </p:spTree>
    <p:extLst>
      <p:ext uri="{BB962C8B-B14F-4D97-AF65-F5344CB8AC3E}">
        <p14:creationId xmlns:p14="http://schemas.microsoft.com/office/powerpoint/2010/main" val="2053703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7653"/>
                                        </p:tgtEl>
                                        <p:attrNameLst>
                                          <p:attrName>style.visibility</p:attrName>
                                        </p:attrNameLst>
                                      </p:cBhvr>
                                      <p:to>
                                        <p:strVal val="visible"/>
                                      </p:to>
                                    </p:set>
                                    <p:animEffect transition="in" filter="fade">
                                      <p:cBhvr>
                                        <p:cTn id="12" dur="1000"/>
                                        <p:tgtEl>
                                          <p:spTgt spid="27653"/>
                                        </p:tgtEl>
                                      </p:cBhvr>
                                    </p:animEffect>
                                    <p:anim calcmode="lin" valueType="num">
                                      <p:cBhvr>
                                        <p:cTn id="13" dur="1000" fill="hold"/>
                                        <p:tgtEl>
                                          <p:spTgt spid="27653"/>
                                        </p:tgtEl>
                                        <p:attrNameLst>
                                          <p:attrName>ppt_w</p:attrName>
                                        </p:attrNameLst>
                                      </p:cBhvr>
                                      <p:tavLst>
                                        <p:tav tm="0" fmla="#ppt_w*sin(2.5*pi*$)">
                                          <p:val>
                                            <p:fltVal val="0"/>
                                          </p:val>
                                        </p:tav>
                                        <p:tav tm="100000">
                                          <p:val>
                                            <p:fltVal val="1"/>
                                          </p:val>
                                        </p:tav>
                                      </p:tavLst>
                                    </p:anim>
                                    <p:anim calcmode="lin" valueType="num">
                                      <p:cBhvr>
                                        <p:cTn id="14" dur="1000" fill="hold"/>
                                        <p:tgtEl>
                                          <p:spTgt spid="27653"/>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4000"/>
                            </p:stCondLst>
                            <p:childTnLst>
                              <p:par>
                                <p:cTn id="16" presetID="2" presetClass="entr" presetSubtype="4" fill="hold" grpId="0" nodeType="afterEffect">
                                  <p:stCondLst>
                                    <p:cond delay="0"/>
                                  </p:stCondLst>
                                  <p:childTnLst>
                                    <p:set>
                                      <p:cBhvr>
                                        <p:cTn id="17" dur="1" fill="hold">
                                          <p:stCondLst>
                                            <p:cond delay="0"/>
                                          </p:stCondLst>
                                        </p:cTn>
                                        <p:tgtEl>
                                          <p:spTgt spid="27656"/>
                                        </p:tgtEl>
                                        <p:attrNameLst>
                                          <p:attrName>style.visibility</p:attrName>
                                        </p:attrNameLst>
                                      </p:cBhvr>
                                      <p:to>
                                        <p:strVal val="visible"/>
                                      </p:to>
                                    </p:set>
                                    <p:anim calcmode="lin" valueType="num">
                                      <p:cBhvr additive="base">
                                        <p:cTn id="18" dur="500" fill="hold"/>
                                        <p:tgtEl>
                                          <p:spTgt spid="27656"/>
                                        </p:tgtEl>
                                        <p:attrNameLst>
                                          <p:attrName>ppt_x</p:attrName>
                                        </p:attrNameLst>
                                      </p:cBhvr>
                                      <p:tavLst>
                                        <p:tav tm="0">
                                          <p:val>
                                            <p:strVal val="#ppt_x"/>
                                          </p:val>
                                        </p:tav>
                                        <p:tav tm="100000">
                                          <p:val>
                                            <p:strVal val="#ppt_x"/>
                                          </p:val>
                                        </p:tav>
                                      </p:tavLst>
                                    </p:anim>
                                    <p:anim calcmode="lin" valueType="num">
                                      <p:cBhvr additive="base">
                                        <p:cTn id="19"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6" grpId="0"/>
      <p:bldP spid="276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3. </a:t>
            </a:r>
            <a:r>
              <a:rPr lang="en-US" altLang="en-US" sz="3000" dirty="0" smtClean="0">
                <a:solidFill>
                  <a:srgbClr val="FF0066"/>
                </a:solidFill>
                <a:effectLst>
                  <a:outerShdw blurRad="38100" dist="38100" dir="2700000" algn="tl">
                    <a:srgbClr val="000000"/>
                  </a:outerShdw>
                </a:effectLst>
              </a:rPr>
              <a:t>SỬ </a:t>
            </a:r>
            <a:r>
              <a:rPr lang="en-US" altLang="en-US" sz="3000" dirty="0">
                <a:solidFill>
                  <a:srgbClr val="FF0066"/>
                </a:solidFill>
                <a:effectLst>
                  <a:outerShdw blurRad="38100" dist="38100" dir="2700000" algn="tl">
                    <a:srgbClr val="000000"/>
                  </a:outerShdw>
                </a:effectLst>
              </a:rPr>
              <a:t>DỤNG BIẾN TRONG CHƯƠNG TRÌNH</a:t>
            </a:r>
          </a:p>
        </p:txBody>
      </p:sp>
      <p:sp>
        <p:nvSpPr>
          <p:cNvPr id="89091" name="AutoShape 3"/>
          <p:cNvSpPr>
            <a:spLocks noChangeArrowheads="1"/>
          </p:cNvSpPr>
          <p:nvPr/>
        </p:nvSpPr>
        <p:spPr bwMode="auto">
          <a:xfrm>
            <a:off x="152400" y="1382713"/>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6600"/>
                </a:solidFill>
              </a:rPr>
              <a:t>Trong ngôn ngữ lập trình Pascal, hãy cho biết các thao tác khi thực hiện với các biến như thế nào?</a:t>
            </a:r>
          </a:p>
        </p:txBody>
      </p:sp>
      <p:sp>
        <p:nvSpPr>
          <p:cNvPr id="208900" name="Text Box 4"/>
          <p:cNvSpPr txBox="1">
            <a:spLocks noChangeArrowheads="1"/>
          </p:cNvSpPr>
          <p:nvPr/>
        </p:nvSpPr>
        <p:spPr bwMode="auto">
          <a:xfrm>
            <a:off x="3025775" y="2757488"/>
            <a:ext cx="5010150" cy="10064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3000" b="1">
                <a:solidFill>
                  <a:srgbClr val="FFFFE1"/>
                </a:solidFill>
              </a:rPr>
              <a:t>Gán </a:t>
            </a:r>
            <a:r>
              <a:rPr lang="en-US" altLang="en-US" sz="3000">
                <a:solidFill>
                  <a:srgbClr val="FFFFE1"/>
                </a:solidFill>
              </a:rPr>
              <a:t>giá trị cho biến;</a:t>
            </a:r>
            <a:endParaRPr lang="en-US" altLang="en-US" sz="3000" b="1">
              <a:solidFill>
                <a:srgbClr val="FFFFE1"/>
              </a:solidFill>
            </a:endParaRPr>
          </a:p>
          <a:p>
            <a:pPr fontAlgn="base">
              <a:spcBef>
                <a:spcPct val="0"/>
              </a:spcBef>
              <a:spcAft>
                <a:spcPct val="0"/>
              </a:spcAft>
            </a:pPr>
            <a:r>
              <a:rPr lang="en-US" altLang="en-US" sz="3000" b="1">
                <a:solidFill>
                  <a:srgbClr val="FFFFE1"/>
                </a:solidFill>
              </a:rPr>
              <a:t>Tính toán </a:t>
            </a:r>
            <a:r>
              <a:rPr lang="en-US" altLang="en-US" sz="3000">
                <a:solidFill>
                  <a:srgbClr val="FFFFE1"/>
                </a:solidFill>
              </a:rPr>
              <a:t>với giá trị của biến</a:t>
            </a:r>
            <a:endParaRPr lang="en-US" altLang="en-US" sz="3000" b="1">
              <a:solidFill>
                <a:srgbClr val="FFFFE1"/>
              </a:solidFill>
            </a:endParaRPr>
          </a:p>
        </p:txBody>
      </p:sp>
      <p:sp>
        <p:nvSpPr>
          <p:cNvPr id="2" name="AutoShape 3"/>
          <p:cNvSpPr>
            <a:spLocks noChangeArrowheads="1"/>
          </p:cNvSpPr>
          <p:nvPr/>
        </p:nvSpPr>
        <p:spPr bwMode="auto">
          <a:xfrm>
            <a:off x="368300" y="4143375"/>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6600"/>
                </a:solidFill>
              </a:rPr>
              <a:t>Trong ngôn ngữ lập trình Pascal, kiểu dữ liệu của giá trị được gán cho biến biến như thế nào?</a:t>
            </a:r>
          </a:p>
        </p:txBody>
      </p:sp>
      <p:sp>
        <p:nvSpPr>
          <p:cNvPr id="208902" name="Text Box 6"/>
          <p:cNvSpPr txBox="1">
            <a:spLocks noChangeArrowheads="1"/>
          </p:cNvSpPr>
          <p:nvPr/>
        </p:nvSpPr>
        <p:spPr bwMode="auto">
          <a:xfrm>
            <a:off x="1619250" y="5592763"/>
            <a:ext cx="7200900" cy="8223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400">
                <a:solidFill>
                  <a:srgbClr val="FFFFE1"/>
                </a:solidFill>
              </a:rPr>
              <a:t>Kiểu dữ liệu của giá trị gán cho biến phải </a:t>
            </a:r>
            <a:r>
              <a:rPr lang="en-US" altLang="en-US" sz="2400" b="1" u="sng">
                <a:solidFill>
                  <a:srgbClr val="FFFFE1"/>
                </a:solidFill>
              </a:rPr>
              <a:t>giống như</a:t>
            </a:r>
            <a:r>
              <a:rPr lang="en-US" altLang="en-US" sz="2400">
                <a:solidFill>
                  <a:srgbClr val="FFFFE1"/>
                </a:solidFill>
              </a:rPr>
              <a:t> với kiểu của biến</a:t>
            </a:r>
          </a:p>
        </p:txBody>
      </p:sp>
    </p:spTree>
    <p:extLst>
      <p:ext uri="{BB962C8B-B14F-4D97-AF65-F5344CB8AC3E}">
        <p14:creationId xmlns:p14="http://schemas.microsoft.com/office/powerpoint/2010/main" val="18627779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8900"/>
                                        </p:tgtEl>
                                        <p:attrNameLst>
                                          <p:attrName>style.visibility</p:attrName>
                                        </p:attrNameLst>
                                      </p:cBhvr>
                                      <p:to>
                                        <p:strVal val="visible"/>
                                      </p:to>
                                    </p:set>
                                    <p:anim calcmode="lin" valueType="num">
                                      <p:cBhvr additive="base">
                                        <p:cTn id="13" dur="500" fill="hold"/>
                                        <p:tgtEl>
                                          <p:spTgt spid="208900"/>
                                        </p:tgtEl>
                                        <p:attrNameLst>
                                          <p:attrName>ppt_x</p:attrName>
                                        </p:attrNameLst>
                                      </p:cBhvr>
                                      <p:tavLst>
                                        <p:tav tm="0">
                                          <p:val>
                                            <p:strVal val="1+#ppt_w/2"/>
                                          </p:val>
                                        </p:tav>
                                        <p:tav tm="100000">
                                          <p:val>
                                            <p:strVal val="#ppt_x"/>
                                          </p:val>
                                        </p:tav>
                                      </p:tavLst>
                                    </p:anim>
                                    <p:anim calcmode="lin" valueType="num">
                                      <p:cBhvr additive="base">
                                        <p:cTn id="14" dur="500" fill="hold"/>
                                        <p:tgtEl>
                                          <p:spTgt spid="208900"/>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17"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208902"/>
                                        </p:tgtEl>
                                        <p:attrNameLst>
                                          <p:attrName>style.visibility</p:attrName>
                                        </p:attrNameLst>
                                      </p:cBhvr>
                                      <p:to>
                                        <p:strVal val="visible"/>
                                      </p:to>
                                    </p:set>
                                    <p:anim calcmode="lin" valueType="num">
                                      <p:cBhvr additive="base">
                                        <p:cTn id="24" dur="500" fill="hold"/>
                                        <p:tgtEl>
                                          <p:spTgt spid="208902"/>
                                        </p:tgtEl>
                                        <p:attrNameLst>
                                          <p:attrName>ppt_x</p:attrName>
                                        </p:attrNameLst>
                                      </p:cBhvr>
                                      <p:tavLst>
                                        <p:tav tm="0">
                                          <p:val>
                                            <p:strVal val="1+#ppt_w/2"/>
                                          </p:val>
                                        </p:tav>
                                        <p:tav tm="100000">
                                          <p:val>
                                            <p:strVal val="#ppt_x"/>
                                          </p:val>
                                        </p:tav>
                                      </p:tavLst>
                                    </p:anim>
                                    <p:anim calcmode="lin" valueType="num">
                                      <p:cBhvr additive="base">
                                        <p:cTn id="25" dur="500" fill="hold"/>
                                        <p:tgtEl>
                                          <p:spTgt spid="2089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P spid="208900" grpId="0" animBg="1"/>
      <p:bldP spid="2" grpId="0" animBg="1" autoUpdateAnimBg="0"/>
      <p:bldP spid="20890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52400" y="1628775"/>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6600"/>
                </a:solidFill>
              </a:rPr>
              <a:t>Trong ngôn ngữ lập trình Pascal, câu lệnh gán giá trị có dạng như thế nào?</a:t>
            </a:r>
          </a:p>
        </p:txBody>
      </p:sp>
      <p:sp>
        <p:nvSpPr>
          <p:cNvPr id="210947" name="Text Box 3"/>
          <p:cNvSpPr txBox="1">
            <a:spLocks noChangeArrowheads="1"/>
          </p:cNvSpPr>
          <p:nvPr/>
        </p:nvSpPr>
        <p:spPr bwMode="auto">
          <a:xfrm>
            <a:off x="1187450" y="2925763"/>
            <a:ext cx="7561263" cy="579437"/>
          </a:xfrm>
          <a:prstGeom prst="rect">
            <a:avLst/>
          </a:prstGeom>
          <a:gradFill rotWithShape="1">
            <a:gsLst>
              <a:gs pos="0">
                <a:srgbClr val="FFFF99">
                  <a:gamma/>
                  <a:shade val="46275"/>
                  <a:invGamma/>
                </a:srgbClr>
              </a:gs>
              <a:gs pos="50000">
                <a:srgbClr val="FFFF99"/>
              </a:gs>
              <a:gs pos="100000">
                <a:srgbClr val="FFFF99">
                  <a:gamma/>
                  <a:shade val="46275"/>
                  <a:invGamma/>
                </a:srgbClr>
              </a:gs>
            </a:gsLst>
            <a:lin ang="5400000" scaled="1"/>
          </a:gra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50000"/>
              </a:spcBef>
              <a:spcAft>
                <a:spcPct val="0"/>
              </a:spcAft>
            </a:pPr>
            <a:r>
              <a:rPr lang="en-US" altLang="en-US" sz="2800" b="1">
                <a:solidFill>
                  <a:srgbClr val="660033"/>
                </a:solidFill>
              </a:rPr>
              <a:t>Tên biến </a:t>
            </a:r>
            <a:r>
              <a:rPr lang="en-US" altLang="en-US" sz="3200" b="1">
                <a:solidFill>
                  <a:srgbClr val="000099"/>
                </a:solidFill>
                <a:cs typeface="Arial" panose="020B0604020202020204" pitchFamily="34" charset="0"/>
              </a:rPr>
              <a:t>←</a:t>
            </a:r>
            <a:r>
              <a:rPr lang="en-US" altLang="en-US" sz="2800">
                <a:solidFill>
                  <a:srgbClr val="000099"/>
                </a:solidFill>
              </a:rPr>
              <a:t> </a:t>
            </a:r>
            <a:r>
              <a:rPr lang="en-US" altLang="en-US" sz="2800">
                <a:solidFill>
                  <a:srgbClr val="800000"/>
                </a:solidFill>
              </a:rPr>
              <a:t>Biểu thức cần gán giá trị cho biến</a:t>
            </a:r>
          </a:p>
        </p:txBody>
      </p:sp>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3. </a:t>
            </a:r>
            <a:r>
              <a:rPr lang="en-US" altLang="en-US" sz="3000" dirty="0" smtClean="0">
                <a:solidFill>
                  <a:srgbClr val="FF0066"/>
                </a:solidFill>
                <a:effectLst>
                  <a:outerShdw blurRad="38100" dist="38100" dir="2700000" algn="tl">
                    <a:srgbClr val="000000"/>
                  </a:outerShdw>
                </a:effectLst>
              </a:rPr>
              <a:t>SỬ </a:t>
            </a:r>
            <a:r>
              <a:rPr lang="en-US" altLang="en-US" sz="3000" dirty="0">
                <a:solidFill>
                  <a:srgbClr val="FF0066"/>
                </a:solidFill>
                <a:effectLst>
                  <a:outerShdw blurRad="38100" dist="38100" dir="2700000" algn="tl">
                    <a:srgbClr val="000000"/>
                  </a:outerShdw>
                </a:effectLst>
              </a:rPr>
              <a:t>DỤNG BIẾN TRONG CHƯƠNG TRÌNH</a:t>
            </a:r>
          </a:p>
        </p:txBody>
      </p:sp>
      <p:sp>
        <p:nvSpPr>
          <p:cNvPr id="210949" name="Text Box 5"/>
          <p:cNvSpPr txBox="1">
            <a:spLocks noChangeArrowheads="1"/>
          </p:cNvSpPr>
          <p:nvPr/>
        </p:nvSpPr>
        <p:spPr bwMode="auto">
          <a:xfrm>
            <a:off x="3200400" y="3789363"/>
            <a:ext cx="56927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9900CC"/>
                </a:solidFill>
                <a:cs typeface="Arial" panose="020B0604020202020204" pitchFamily="34" charset="0"/>
              </a:rPr>
              <a:t>Trong đó  dấu </a:t>
            </a:r>
            <a:r>
              <a:rPr lang="en-US" altLang="en-US" sz="3200" b="1">
                <a:solidFill>
                  <a:srgbClr val="9900CC"/>
                </a:solidFill>
                <a:cs typeface="Arial" panose="020B0604020202020204" pitchFamily="34" charset="0"/>
              </a:rPr>
              <a:t>← </a:t>
            </a:r>
            <a:r>
              <a:rPr lang="en-US" altLang="en-US" sz="2000">
                <a:solidFill>
                  <a:srgbClr val="9900CC"/>
                </a:solidFill>
                <a:cs typeface="Arial" panose="020B0604020202020204" pitchFamily="34" charset="0"/>
              </a:rPr>
              <a:t>biểu thị phép gán</a:t>
            </a:r>
            <a:endParaRPr lang="en-US" altLang="en-US" sz="3200">
              <a:solidFill>
                <a:srgbClr val="9900CC"/>
              </a:solidFill>
              <a:cs typeface="Arial" panose="020B0604020202020204" pitchFamily="34" charset="0"/>
            </a:endParaRPr>
          </a:p>
        </p:txBody>
      </p:sp>
      <p:sp>
        <p:nvSpPr>
          <p:cNvPr id="210950" name="Text Box 6"/>
          <p:cNvSpPr txBox="1">
            <a:spLocks noChangeArrowheads="1"/>
          </p:cNvSpPr>
          <p:nvPr/>
        </p:nvSpPr>
        <p:spPr bwMode="auto">
          <a:xfrm>
            <a:off x="879475" y="4791075"/>
            <a:ext cx="776288" cy="3968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a:solidFill>
                  <a:srgbClr val="000099"/>
                </a:solidFill>
              </a:rPr>
              <a:t>Ví dụ</a:t>
            </a:r>
          </a:p>
        </p:txBody>
      </p:sp>
      <p:sp>
        <p:nvSpPr>
          <p:cNvPr id="210951" name="Text Box 7"/>
          <p:cNvSpPr txBox="1">
            <a:spLocks noChangeArrowheads="1"/>
          </p:cNvSpPr>
          <p:nvPr/>
        </p:nvSpPr>
        <p:spPr bwMode="auto">
          <a:xfrm>
            <a:off x="1600200" y="5151438"/>
            <a:ext cx="4483100" cy="3968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a:solidFill>
                  <a:srgbClr val="000099"/>
                </a:solidFill>
              </a:rPr>
              <a:t>x</a:t>
            </a:r>
            <a:r>
              <a:rPr lang="en-US" altLang="en-US" sz="2000">
                <a:solidFill>
                  <a:srgbClr val="000099"/>
                </a:solidFill>
                <a:cs typeface="Arial" panose="020B0604020202020204" pitchFamily="34" charset="0"/>
              </a:rPr>
              <a:t>← -c/b </a:t>
            </a:r>
            <a:r>
              <a:rPr lang="en-US" altLang="en-US" sz="2000" i="1">
                <a:solidFill>
                  <a:srgbClr val="000099"/>
                </a:solidFill>
                <a:cs typeface="Arial" panose="020B0604020202020204" pitchFamily="34" charset="0"/>
              </a:rPr>
              <a:t>(biến x nhận giá trị bằng –c/b)</a:t>
            </a:r>
            <a:endParaRPr lang="en-US" altLang="en-US" sz="2000">
              <a:solidFill>
                <a:srgbClr val="000099"/>
              </a:solidFill>
              <a:cs typeface="Arial" panose="020B0604020202020204" pitchFamily="34" charset="0"/>
            </a:endParaRPr>
          </a:p>
        </p:txBody>
      </p:sp>
      <p:sp>
        <p:nvSpPr>
          <p:cNvPr id="210952" name="Text Box 8"/>
          <p:cNvSpPr txBox="1">
            <a:spLocks noChangeArrowheads="1"/>
          </p:cNvSpPr>
          <p:nvPr/>
        </p:nvSpPr>
        <p:spPr bwMode="auto">
          <a:xfrm>
            <a:off x="1619250" y="5768975"/>
            <a:ext cx="7480300" cy="3968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a:solidFill>
                  <a:srgbClr val="000099"/>
                </a:solidFill>
              </a:rPr>
              <a:t>i</a:t>
            </a:r>
            <a:r>
              <a:rPr lang="en-US" altLang="en-US" sz="2000">
                <a:solidFill>
                  <a:srgbClr val="000099"/>
                </a:solidFill>
                <a:cs typeface="Arial" panose="020B0604020202020204" pitchFamily="34" charset="0"/>
              </a:rPr>
              <a:t>← i + 5 </a:t>
            </a:r>
            <a:r>
              <a:rPr lang="en-US" altLang="en-US" sz="2000" i="1">
                <a:solidFill>
                  <a:srgbClr val="000099"/>
                </a:solidFill>
                <a:cs typeface="Arial" panose="020B0604020202020204" pitchFamily="34" charset="0"/>
              </a:rPr>
              <a:t>(biến I được gán giá trị hiện tại của I cộng thêm 5 đơn vị)</a:t>
            </a:r>
            <a:endParaRPr lang="en-US" altLang="en-US" sz="2000">
              <a:solidFill>
                <a:srgbClr val="000099"/>
              </a:solidFill>
              <a:cs typeface="Arial" panose="020B0604020202020204" pitchFamily="34" charset="0"/>
            </a:endParaRPr>
          </a:p>
        </p:txBody>
      </p:sp>
    </p:spTree>
    <p:extLst>
      <p:ext uri="{BB962C8B-B14F-4D97-AF65-F5344CB8AC3E}">
        <p14:creationId xmlns:p14="http://schemas.microsoft.com/office/powerpoint/2010/main" val="2902517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10947"/>
                                        </p:tgtEl>
                                        <p:attrNameLst>
                                          <p:attrName>style.visibility</p:attrName>
                                        </p:attrNameLst>
                                      </p:cBhvr>
                                      <p:to>
                                        <p:strVal val="visible"/>
                                      </p:to>
                                    </p:set>
                                    <p:anim calcmode="lin" valueType="num">
                                      <p:cBhvr additive="base">
                                        <p:cTn id="13" dur="500" fill="hold"/>
                                        <p:tgtEl>
                                          <p:spTgt spid="210947"/>
                                        </p:tgtEl>
                                        <p:attrNameLst>
                                          <p:attrName>ppt_x</p:attrName>
                                        </p:attrNameLst>
                                      </p:cBhvr>
                                      <p:tavLst>
                                        <p:tav tm="0">
                                          <p:val>
                                            <p:strVal val="1+#ppt_w/2"/>
                                          </p:val>
                                        </p:tav>
                                        <p:tav tm="100000">
                                          <p:val>
                                            <p:strVal val="#ppt_x"/>
                                          </p:val>
                                        </p:tav>
                                      </p:tavLst>
                                    </p:anim>
                                    <p:anim calcmode="lin" valueType="num">
                                      <p:cBhvr additive="base">
                                        <p:cTn id="14" dur="500" fill="hold"/>
                                        <p:tgtEl>
                                          <p:spTgt spid="21094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0949"/>
                                        </p:tgtEl>
                                        <p:attrNameLst>
                                          <p:attrName>style.visibility</p:attrName>
                                        </p:attrNameLst>
                                      </p:cBhvr>
                                      <p:to>
                                        <p:strVal val="visible"/>
                                      </p:to>
                                    </p:set>
                                    <p:anim calcmode="lin" valueType="num">
                                      <p:cBhvr additive="base">
                                        <p:cTn id="19" dur="500" fill="hold"/>
                                        <p:tgtEl>
                                          <p:spTgt spid="210949"/>
                                        </p:tgtEl>
                                        <p:attrNameLst>
                                          <p:attrName>ppt_x</p:attrName>
                                        </p:attrNameLst>
                                      </p:cBhvr>
                                      <p:tavLst>
                                        <p:tav tm="0">
                                          <p:val>
                                            <p:strVal val="#ppt_x"/>
                                          </p:val>
                                        </p:tav>
                                        <p:tav tm="100000">
                                          <p:val>
                                            <p:strVal val="#ppt_x"/>
                                          </p:val>
                                        </p:tav>
                                      </p:tavLst>
                                    </p:anim>
                                    <p:anim calcmode="lin" valueType="num">
                                      <p:cBhvr additive="base">
                                        <p:cTn id="20" dur="500" fill="hold"/>
                                        <p:tgtEl>
                                          <p:spTgt spid="21094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210950"/>
                                        </p:tgtEl>
                                        <p:attrNameLst>
                                          <p:attrName>style.visibility</p:attrName>
                                        </p:attrNameLst>
                                      </p:cBhvr>
                                      <p:to>
                                        <p:strVal val="visible"/>
                                      </p:to>
                                    </p:set>
                                    <p:anim calcmode="discrete" valueType="clr">
                                      <p:cBhvr override="childStyle">
                                        <p:cTn id="25" dur="80"/>
                                        <p:tgtEl>
                                          <p:spTgt spid="21095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210950"/>
                                        </p:tgtEl>
                                        <p:attrNameLst>
                                          <p:attrName>fillcolor</p:attrName>
                                        </p:attrNameLst>
                                      </p:cBhvr>
                                      <p:tavLst>
                                        <p:tav tm="0">
                                          <p:val>
                                            <p:clrVal>
                                              <a:schemeClr val="accent2"/>
                                            </p:clrVal>
                                          </p:val>
                                        </p:tav>
                                        <p:tav tm="50000">
                                          <p:val>
                                            <p:clrVal>
                                              <a:schemeClr val="hlink"/>
                                            </p:clrVal>
                                          </p:val>
                                        </p:tav>
                                      </p:tavLst>
                                    </p:anim>
                                    <p:set>
                                      <p:cBhvr>
                                        <p:cTn id="27" dur="80"/>
                                        <p:tgtEl>
                                          <p:spTgt spid="210950"/>
                                        </p:tgtEl>
                                        <p:attrNameLst>
                                          <p:attrName>fill.type</p:attrName>
                                        </p:attrNameLst>
                                      </p:cBhvr>
                                      <p:to>
                                        <p:strVal val="solid"/>
                                      </p:to>
                                    </p:set>
                                  </p:childTnLst>
                                </p:cTn>
                              </p:par>
                            </p:childTnLst>
                          </p:cTn>
                        </p:par>
                        <p:par>
                          <p:cTn id="28" fill="hold" nodeType="afterGroup">
                            <p:stCondLst>
                              <p:cond delay="20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10951"/>
                                        </p:tgtEl>
                                        <p:attrNameLst>
                                          <p:attrName>style.visibility</p:attrName>
                                        </p:attrNameLst>
                                      </p:cBhvr>
                                      <p:to>
                                        <p:strVal val="visible"/>
                                      </p:to>
                                    </p:set>
                                    <p:anim calcmode="discrete" valueType="clr">
                                      <p:cBhvr override="childStyle">
                                        <p:cTn id="31" dur="80"/>
                                        <p:tgtEl>
                                          <p:spTgt spid="210951"/>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10951"/>
                                        </p:tgtEl>
                                        <p:attrNameLst>
                                          <p:attrName>fillcolor</p:attrName>
                                        </p:attrNameLst>
                                      </p:cBhvr>
                                      <p:tavLst>
                                        <p:tav tm="0">
                                          <p:val>
                                            <p:clrVal>
                                              <a:schemeClr val="accent2"/>
                                            </p:clrVal>
                                          </p:val>
                                        </p:tav>
                                        <p:tav tm="50000">
                                          <p:val>
                                            <p:clrVal>
                                              <a:schemeClr val="hlink"/>
                                            </p:clrVal>
                                          </p:val>
                                        </p:tav>
                                      </p:tavLst>
                                    </p:anim>
                                    <p:set>
                                      <p:cBhvr>
                                        <p:cTn id="33" dur="80"/>
                                        <p:tgtEl>
                                          <p:spTgt spid="210951"/>
                                        </p:tgtEl>
                                        <p:attrNameLst>
                                          <p:attrName>fill.type</p:attrName>
                                        </p:attrNameLst>
                                      </p:cBhvr>
                                      <p:to>
                                        <p:strVal val="solid"/>
                                      </p:to>
                                    </p:set>
                                  </p:childTnLst>
                                </p:cTn>
                              </p:par>
                            </p:childTnLst>
                          </p:cTn>
                        </p:par>
                        <p:par>
                          <p:cTn id="34" fill="hold" nodeType="afterGroup">
                            <p:stCondLst>
                              <p:cond delay="148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210952"/>
                                        </p:tgtEl>
                                        <p:attrNameLst>
                                          <p:attrName>style.visibility</p:attrName>
                                        </p:attrNameLst>
                                      </p:cBhvr>
                                      <p:to>
                                        <p:strVal val="visible"/>
                                      </p:to>
                                    </p:set>
                                    <p:anim calcmode="discrete" valueType="clr">
                                      <p:cBhvr override="childStyle">
                                        <p:cTn id="37" dur="80"/>
                                        <p:tgtEl>
                                          <p:spTgt spid="210952"/>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210952"/>
                                        </p:tgtEl>
                                        <p:attrNameLst>
                                          <p:attrName>fillcolor</p:attrName>
                                        </p:attrNameLst>
                                      </p:cBhvr>
                                      <p:tavLst>
                                        <p:tav tm="0">
                                          <p:val>
                                            <p:clrVal>
                                              <a:schemeClr val="accent2"/>
                                            </p:clrVal>
                                          </p:val>
                                        </p:tav>
                                        <p:tav tm="50000">
                                          <p:val>
                                            <p:clrVal>
                                              <a:schemeClr val="hlink"/>
                                            </p:clrVal>
                                          </p:val>
                                        </p:tav>
                                      </p:tavLst>
                                    </p:anim>
                                    <p:set>
                                      <p:cBhvr>
                                        <p:cTn id="39" dur="80"/>
                                        <p:tgtEl>
                                          <p:spTgt spid="2109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10947" grpId="0" animBg="1"/>
      <p:bldP spid="210949" grpId="0"/>
      <p:bldP spid="210950" grpId="0" animBg="1"/>
      <p:bldP spid="210951" grpId="0" animBg="1"/>
      <p:bldP spid="2109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3014" name="Group 22"/>
          <p:cNvGraphicFramePr>
            <a:graphicFrameLocks noGrp="1"/>
          </p:cNvGraphicFramePr>
          <p:nvPr/>
        </p:nvGraphicFramePr>
        <p:xfrm>
          <a:off x="179388" y="1125538"/>
          <a:ext cx="8713787" cy="3781743"/>
        </p:xfrm>
        <a:graphic>
          <a:graphicData uri="http://schemas.openxmlformats.org/drawingml/2006/table">
            <a:tbl>
              <a:tblPr/>
              <a:tblGrid>
                <a:gridCol w="3138487"/>
                <a:gridCol w="5575300"/>
              </a:tblGrid>
              <a:tr h="581025">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99"/>
                          </a:solidFill>
                          <a:effectLst/>
                          <a:latin typeface="Arial" panose="020B0604020202020204" pitchFamily="34" charset="0"/>
                        </a:rPr>
                        <a:t>Lệnh trong Pascal</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99"/>
                          </a:solidFill>
                          <a:effectLst/>
                          <a:latin typeface="Arial" panose="020B0604020202020204" pitchFamily="34" charset="0"/>
                        </a:rPr>
                        <a:t>Ý nghĩa</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r>
              <a:tr h="579438">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500" b="0" i="0" u="none" strike="noStrike" cap="none" normalizeH="0" baseline="0" smtClean="0">
                          <a:ln>
                            <a:noFill/>
                          </a:ln>
                          <a:solidFill>
                            <a:srgbClr val="FF33CC"/>
                          </a:solidFill>
                          <a:effectLst/>
                          <a:latin typeface="Arial" panose="020B0604020202020204" pitchFamily="34" charset="0"/>
                        </a:rPr>
                        <a:t>x:=12;</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99"/>
                          </a:solidFill>
                          <a:effectLst/>
                          <a:latin typeface="Arial" panose="020B0604020202020204" pitchFamily="34" charset="0"/>
                        </a:rPr>
                        <a:t>Gán giá trị số 12 vào biến nhớ x</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r>
              <a:tr h="581025">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500" b="0" i="0" u="none" strike="noStrike" cap="none" normalizeH="0" baseline="0" smtClean="0">
                          <a:ln>
                            <a:noFill/>
                          </a:ln>
                          <a:solidFill>
                            <a:srgbClr val="FF33CC"/>
                          </a:solidFill>
                          <a:effectLst/>
                          <a:latin typeface="Arial" panose="020B0604020202020204" pitchFamily="34" charset="0"/>
                        </a:rPr>
                        <a:t>x:=y;</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99"/>
                          </a:solidFill>
                          <a:effectLst/>
                          <a:latin typeface="Arial" panose="020B0604020202020204" pitchFamily="34" charset="0"/>
                        </a:rPr>
                        <a:t>Gán giá trị đã lưu trong biến nhớ y vào biến nhớ x</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r>
              <a:tr h="581025">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endParaRPr kumimoji="0" lang="en-US" altLang="en-US" sz="1300" b="0" i="0" u="none" strike="noStrike" cap="none" normalizeH="0" baseline="0" smtClean="0">
                        <a:ln>
                          <a:noFill/>
                        </a:ln>
                        <a:solidFill>
                          <a:srgbClr val="FF33CC"/>
                        </a:solidFill>
                        <a:effectLst/>
                        <a:latin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500" b="0" i="0" u="none" strike="noStrike" cap="none" normalizeH="0" baseline="0" smtClean="0">
                          <a:ln>
                            <a:noFill/>
                          </a:ln>
                          <a:solidFill>
                            <a:srgbClr val="FF33CC"/>
                          </a:solidFill>
                          <a:effectLst/>
                          <a:latin typeface="Arial" panose="020B0604020202020204" pitchFamily="34" charset="0"/>
                        </a:rPr>
                        <a:t>x:=(a+b)/2;</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99"/>
                          </a:solidFill>
                          <a:effectLst/>
                          <a:latin typeface="Arial" panose="020B0604020202020204" pitchFamily="34" charset="0"/>
                        </a:rPr>
                        <a:t>Thực hiện phép toán tính trung bình cộng hai giá trị nằm trong hai biến nhớ a và b. kết quả gán vào biến nhớ x</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r>
              <a:tr h="581025">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500" b="0" i="0" u="none" strike="noStrike" cap="none" normalizeH="0" baseline="0" smtClean="0">
                          <a:ln>
                            <a:noFill/>
                          </a:ln>
                          <a:solidFill>
                            <a:srgbClr val="FF33CC"/>
                          </a:solidFill>
                          <a:effectLst/>
                          <a:latin typeface="Arial" panose="020B0604020202020204" pitchFamily="34" charset="0"/>
                          <a:cs typeface="Arial" panose="020B0604020202020204" pitchFamily="34" charset="0"/>
                        </a:rPr>
                        <a:t>x:=x+1</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dirty="0" err="1" smtClean="0">
                          <a:ln>
                            <a:noFill/>
                          </a:ln>
                          <a:solidFill>
                            <a:srgbClr val="000099"/>
                          </a:solidFill>
                          <a:effectLst/>
                          <a:latin typeface="Arial" panose="020B0604020202020204" pitchFamily="34" charset="0"/>
                        </a:rPr>
                        <a:t>Tăng</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giá</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trị</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của</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biến</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nhớ</a:t>
                      </a:r>
                      <a:r>
                        <a:rPr kumimoji="0" lang="en-US" altLang="en-US" sz="2200" b="0" i="0" u="none" strike="noStrike" cap="none" normalizeH="0" baseline="0" dirty="0" smtClean="0">
                          <a:ln>
                            <a:noFill/>
                          </a:ln>
                          <a:solidFill>
                            <a:srgbClr val="000099"/>
                          </a:solidFill>
                          <a:effectLst/>
                          <a:latin typeface="Arial" panose="020B0604020202020204" pitchFamily="34" charset="0"/>
                        </a:rPr>
                        <a:t> x </a:t>
                      </a:r>
                      <a:r>
                        <a:rPr kumimoji="0" lang="en-US" altLang="en-US" sz="2200" b="0" i="0" u="none" strike="noStrike" cap="none" normalizeH="0" baseline="0" dirty="0" err="1" smtClean="0">
                          <a:ln>
                            <a:noFill/>
                          </a:ln>
                          <a:solidFill>
                            <a:srgbClr val="000099"/>
                          </a:solidFill>
                          <a:effectLst/>
                          <a:latin typeface="Arial" panose="020B0604020202020204" pitchFamily="34" charset="0"/>
                        </a:rPr>
                        <a:t>lên</a:t>
                      </a:r>
                      <a:r>
                        <a:rPr kumimoji="0" lang="en-US" altLang="en-US" sz="2200" b="0" i="0" u="none" strike="noStrike" cap="none" normalizeH="0" baseline="0" dirty="0" smtClean="0">
                          <a:ln>
                            <a:noFill/>
                          </a:ln>
                          <a:solidFill>
                            <a:srgbClr val="000099"/>
                          </a:solidFill>
                          <a:effectLst/>
                          <a:latin typeface="Arial" panose="020B0604020202020204" pitchFamily="34" charset="0"/>
                        </a:rPr>
                        <a:t> 1 </a:t>
                      </a:r>
                      <a:r>
                        <a:rPr kumimoji="0" lang="en-US" altLang="en-US" sz="2200" b="0" i="0" u="none" strike="noStrike" cap="none" normalizeH="0" baseline="0" dirty="0" err="1" smtClean="0">
                          <a:ln>
                            <a:noFill/>
                          </a:ln>
                          <a:solidFill>
                            <a:srgbClr val="000099"/>
                          </a:solidFill>
                          <a:effectLst/>
                          <a:latin typeface="Arial" panose="020B0604020202020204" pitchFamily="34" charset="0"/>
                        </a:rPr>
                        <a:t>đơn</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vị</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kết</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quả</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gán</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trở</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lại</a:t>
                      </a:r>
                      <a:r>
                        <a:rPr kumimoji="0" lang="en-US" altLang="en-US" sz="2200" b="0" i="0" u="none" strike="noStrike" cap="none" normalizeH="0" baseline="0" dirty="0" smtClean="0">
                          <a:ln>
                            <a:noFill/>
                          </a:ln>
                          <a:solidFill>
                            <a:srgbClr val="000099"/>
                          </a:solidFill>
                          <a:effectLst/>
                          <a:latin typeface="Arial" panose="020B0604020202020204" pitchFamily="34" charset="0"/>
                        </a:rPr>
                        <a:t> </a:t>
                      </a:r>
                      <a:r>
                        <a:rPr kumimoji="0" lang="en-US" altLang="en-US" sz="2200" b="0" i="0" u="none" strike="noStrike" cap="none" normalizeH="0" baseline="0" dirty="0" err="1" smtClean="0">
                          <a:ln>
                            <a:noFill/>
                          </a:ln>
                          <a:solidFill>
                            <a:srgbClr val="000099"/>
                          </a:solidFill>
                          <a:effectLst/>
                          <a:latin typeface="Arial" panose="020B0604020202020204" pitchFamily="34" charset="0"/>
                        </a:rPr>
                        <a:t>biến</a:t>
                      </a:r>
                      <a:r>
                        <a:rPr kumimoji="0" lang="en-US" altLang="en-US" sz="2200" b="0" i="0" u="none" strike="noStrike" cap="none" normalizeH="0" baseline="0" dirty="0" smtClean="0">
                          <a:ln>
                            <a:noFill/>
                          </a:ln>
                          <a:solidFill>
                            <a:srgbClr val="000099"/>
                          </a:solidFill>
                          <a:effectLst/>
                          <a:latin typeface="Arial" panose="020B0604020202020204" pitchFamily="34" charset="0"/>
                        </a:rPr>
                        <a:t> x</a:t>
                      </a:r>
                    </a:p>
                  </a:txBody>
                  <a:tcPr horzOverflow="overflow">
                    <a:lnL w="28575" cap="flat" cmpd="sng" algn="ctr">
                      <a:solidFill>
                        <a:srgbClr val="000099"/>
                      </a:solidFill>
                      <a:prstDash val="solid"/>
                      <a:round/>
                      <a:headEnd type="none" w="med" len="med"/>
                      <a:tailEnd type="none" w="med" len="med"/>
                    </a:lnL>
                    <a:lnR w="28575" cap="flat" cmpd="sng" algn="ctr">
                      <a:solidFill>
                        <a:srgbClr val="000099"/>
                      </a:solidFill>
                      <a:prstDash val="solid"/>
                      <a:round/>
                      <a:headEnd type="none" w="med" len="med"/>
                      <a:tailEnd type="none" w="med" len="med"/>
                    </a:lnR>
                    <a:lnT w="28575" cap="flat" cmpd="sng" algn="ctr">
                      <a:solidFill>
                        <a:srgbClr val="000099"/>
                      </a:solidFill>
                      <a:prstDash val="solid"/>
                      <a:round/>
                      <a:headEnd type="none" w="med" len="med"/>
                      <a:tailEnd type="none" w="med" len="med"/>
                    </a:lnT>
                    <a:lnB w="28575" cap="flat" cmpd="sng" algn="ctr">
                      <a:solidFill>
                        <a:srgbClr val="000099"/>
                      </a:solidFill>
                      <a:prstDash val="solid"/>
                      <a:round/>
                      <a:headEnd type="none" w="med" len="med"/>
                      <a:tailEnd type="none" w="med" len="med"/>
                    </a:lnB>
                    <a:lnTlToBr>
                      <a:noFill/>
                    </a:lnTlToBr>
                    <a:lnBlToTr>
                      <a:noFill/>
                    </a:lnBlToTr>
                    <a:solidFill>
                      <a:srgbClr val="FFFF00"/>
                    </a:solidFill>
                  </a:tcPr>
                </a:tc>
              </a:tr>
            </a:tbl>
          </a:graphicData>
        </a:graphic>
      </p:graphicFrame>
      <p:sp>
        <p:nvSpPr>
          <p:cNvPr id="4"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3. </a:t>
            </a:r>
            <a:r>
              <a:rPr lang="en-US" altLang="en-US" sz="3000" dirty="0" smtClean="0">
                <a:solidFill>
                  <a:srgbClr val="FF0066"/>
                </a:solidFill>
                <a:effectLst>
                  <a:outerShdw blurRad="38100" dist="38100" dir="2700000" algn="tl">
                    <a:srgbClr val="000000"/>
                  </a:outerShdw>
                </a:effectLst>
              </a:rPr>
              <a:t>SỬ </a:t>
            </a:r>
            <a:r>
              <a:rPr lang="en-US" altLang="en-US" sz="3000" dirty="0">
                <a:solidFill>
                  <a:srgbClr val="FF0066"/>
                </a:solidFill>
                <a:effectLst>
                  <a:outerShdw blurRad="38100" dist="38100" dir="2700000" algn="tl">
                    <a:srgbClr val="000000"/>
                  </a:outerShdw>
                </a:effectLst>
              </a:rPr>
              <a:t>DỤNG BIẾN TRONG CHƯƠNG TRÌNH</a:t>
            </a:r>
          </a:p>
        </p:txBody>
      </p:sp>
    </p:spTree>
    <p:extLst>
      <p:ext uri="{BB962C8B-B14F-4D97-AF65-F5344CB8AC3E}">
        <p14:creationId xmlns:p14="http://schemas.microsoft.com/office/powerpoint/2010/main" val="3365983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1899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4. </a:t>
            </a:r>
            <a:r>
              <a:rPr lang="en-US" altLang="en-US" sz="3000" dirty="0" smtClean="0">
                <a:solidFill>
                  <a:srgbClr val="FF0066"/>
                </a:solidFill>
                <a:effectLst>
                  <a:outerShdw blurRad="38100" dist="38100" dir="2700000" algn="tl">
                    <a:srgbClr val="000000"/>
                  </a:outerShdw>
                </a:effectLst>
              </a:rPr>
              <a:t>HẰNG</a:t>
            </a:r>
            <a:endParaRPr lang="en-US" altLang="en-US" sz="3000" dirty="0">
              <a:solidFill>
                <a:srgbClr val="FF0066"/>
              </a:solidFill>
              <a:effectLst>
                <a:outerShdw blurRad="38100" dist="38100" dir="2700000" algn="tl">
                  <a:srgbClr val="000000"/>
                </a:outerShdw>
              </a:effectLst>
            </a:endParaRPr>
          </a:p>
        </p:txBody>
      </p:sp>
      <p:sp>
        <p:nvSpPr>
          <p:cNvPr id="2" name="AutoShape 3"/>
          <p:cNvSpPr>
            <a:spLocks noChangeArrowheads="1"/>
          </p:cNvSpPr>
          <p:nvPr/>
        </p:nvSpPr>
        <p:spPr bwMode="auto">
          <a:xfrm>
            <a:off x="106363" y="1300163"/>
            <a:ext cx="4752975" cy="773112"/>
          </a:xfrm>
          <a:prstGeom prst="cloudCallout">
            <a:avLst>
              <a:gd name="adj1" fmla="val -50968"/>
              <a:gd name="adj2" fmla="val 17320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66"/>
                </a:solidFill>
              </a:rPr>
              <a:t>Thế nào là Hằng?</a:t>
            </a:r>
          </a:p>
        </p:txBody>
      </p:sp>
      <p:sp>
        <p:nvSpPr>
          <p:cNvPr id="215044" name="Text Box 4"/>
          <p:cNvSpPr txBox="1">
            <a:spLocks noChangeArrowheads="1"/>
          </p:cNvSpPr>
          <p:nvPr/>
        </p:nvSpPr>
        <p:spPr bwMode="auto">
          <a:xfrm>
            <a:off x="1187450" y="2235200"/>
            <a:ext cx="7777163" cy="762000"/>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660033"/>
                </a:solidFill>
              </a:rPr>
              <a:t>Hằng là đại lượng có giá trị không thay đổi trong quá trình thực hiện chương trình .</a:t>
            </a:r>
          </a:p>
        </p:txBody>
      </p:sp>
      <p:sp>
        <p:nvSpPr>
          <p:cNvPr id="3" name="AutoShape 3"/>
          <p:cNvSpPr>
            <a:spLocks noChangeArrowheads="1"/>
          </p:cNvSpPr>
          <p:nvPr/>
        </p:nvSpPr>
        <p:spPr bwMode="auto">
          <a:xfrm>
            <a:off x="179388" y="3973513"/>
            <a:ext cx="4752975" cy="773112"/>
          </a:xfrm>
          <a:prstGeom prst="cloudCallout">
            <a:avLst>
              <a:gd name="adj1" fmla="val -50968"/>
              <a:gd name="adj2" fmla="val 17320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66"/>
                </a:solidFill>
              </a:rPr>
              <a:t>Hằng có cần phải khai báo trước?</a:t>
            </a:r>
          </a:p>
        </p:txBody>
      </p:sp>
      <p:sp>
        <p:nvSpPr>
          <p:cNvPr id="215046" name="Text Box 6"/>
          <p:cNvSpPr txBox="1">
            <a:spLocks noChangeArrowheads="1"/>
          </p:cNvSpPr>
          <p:nvPr/>
        </p:nvSpPr>
        <p:spPr bwMode="auto">
          <a:xfrm>
            <a:off x="1258888" y="5018088"/>
            <a:ext cx="7777162" cy="1265237"/>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buFontTx/>
              <a:buChar char="•"/>
            </a:pPr>
            <a:r>
              <a:rPr lang="en-US" altLang="en-US" sz="2200">
                <a:solidFill>
                  <a:srgbClr val="660033"/>
                </a:solidFill>
              </a:rPr>
              <a:t> Các hằng dùng trong chương trình đều phải được khai báo tên của hằng.</a:t>
            </a:r>
          </a:p>
          <a:p>
            <a:pPr eaLnBrk="0" fontAlgn="base" hangingPunct="0">
              <a:spcBef>
                <a:spcPct val="50000"/>
              </a:spcBef>
              <a:spcAft>
                <a:spcPct val="0"/>
              </a:spcAft>
              <a:buFontTx/>
              <a:buChar char="•"/>
            </a:pPr>
            <a:r>
              <a:rPr lang="en-US" altLang="en-US" sz="2200">
                <a:solidFill>
                  <a:srgbClr val="660033"/>
                </a:solidFill>
              </a:rPr>
              <a:t> Hằng phải được gán giá trị ngay sau khi khai báo.</a:t>
            </a:r>
          </a:p>
        </p:txBody>
      </p:sp>
    </p:spTree>
    <p:extLst>
      <p:ext uri="{BB962C8B-B14F-4D97-AF65-F5344CB8AC3E}">
        <p14:creationId xmlns:p14="http://schemas.microsoft.com/office/powerpoint/2010/main" val="2649259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15044"/>
                                        </p:tgtEl>
                                        <p:attrNameLst>
                                          <p:attrName>style.visibility</p:attrName>
                                        </p:attrNameLst>
                                      </p:cBhvr>
                                      <p:to>
                                        <p:strVal val="visible"/>
                                      </p:to>
                                    </p:set>
                                    <p:animEffect transition="in" filter="wipe(left)">
                                      <p:cBhvr>
                                        <p:cTn id="13" dur="500"/>
                                        <p:tgtEl>
                                          <p:spTgt spid="215044"/>
                                        </p:tgtEl>
                                      </p:cBhvr>
                                    </p:animEffect>
                                  </p:childTnLst>
                                </p:cTn>
                              </p:par>
                            </p:childTnLst>
                          </p:cTn>
                        </p:par>
                        <p:par>
                          <p:cTn id="14" fill="hold" nodeType="afterGroup">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15046"/>
                                        </p:tgtEl>
                                        <p:attrNameLst>
                                          <p:attrName>style.visibility</p:attrName>
                                        </p:attrNameLst>
                                      </p:cBhvr>
                                      <p:to>
                                        <p:strVal val="visible"/>
                                      </p:to>
                                    </p:set>
                                    <p:animEffect transition="in" filter="wipe(left)">
                                      <p:cBhvr>
                                        <p:cTn id="23" dur="500"/>
                                        <p:tgtEl>
                                          <p:spTgt spid="215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5044" grpId="0" animBg="1"/>
      <p:bldP spid="3" grpId="0" animBg="1"/>
      <p:bldP spid="2150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684213" y="549275"/>
            <a:ext cx="77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a:solidFill>
                  <a:srgbClr val="000099"/>
                </a:solidFill>
              </a:rPr>
              <a:t>Ví dụ</a:t>
            </a:r>
          </a:p>
        </p:txBody>
      </p:sp>
      <p:pic>
        <p:nvPicPr>
          <p:cNvPr id="217091" name="Picture 3" descr="Imag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2492375"/>
            <a:ext cx="5184775" cy="1273175"/>
          </a:xfrm>
          <a:prstGeom prst="rect">
            <a:avLst/>
          </a:prstGeom>
          <a:noFill/>
          <a:extLst>
            <a:ext uri="{909E8E84-426E-40DD-AFC4-6F175D3DCCD1}">
              <a14:hiddenFill xmlns:a14="http://schemas.microsoft.com/office/drawing/2010/main">
                <a:solidFill>
                  <a:srgbClr val="FFFFFF"/>
                </a:solidFill>
              </a14:hiddenFill>
            </a:ext>
          </a:extLst>
        </p:spPr>
      </p:pic>
      <p:sp>
        <p:nvSpPr>
          <p:cNvPr id="217092" name="Line 4"/>
          <p:cNvSpPr>
            <a:spLocks noChangeShapeType="1"/>
          </p:cNvSpPr>
          <p:nvPr/>
        </p:nvSpPr>
        <p:spPr bwMode="auto">
          <a:xfrm flipH="1">
            <a:off x="1712913" y="3133725"/>
            <a:ext cx="647700" cy="1871663"/>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093" name="Oval 5"/>
          <p:cNvSpPr>
            <a:spLocks noChangeArrowheads="1"/>
          </p:cNvSpPr>
          <p:nvPr/>
        </p:nvSpPr>
        <p:spPr bwMode="auto">
          <a:xfrm>
            <a:off x="1855788" y="2555875"/>
            <a:ext cx="1347787" cy="576263"/>
          </a:xfrm>
          <a:prstGeom prst="ellipse">
            <a:avLst/>
          </a:prstGeom>
          <a:noFill/>
          <a:ln w="50800">
            <a:solidFill>
              <a:srgbClr val="FFFF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094" name="Text Box 6"/>
          <p:cNvSpPr txBox="1">
            <a:spLocks noChangeArrowheads="1"/>
          </p:cNvSpPr>
          <p:nvPr/>
        </p:nvSpPr>
        <p:spPr bwMode="auto">
          <a:xfrm>
            <a:off x="755650" y="5005388"/>
            <a:ext cx="2397125" cy="10160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Từ khóa của ngôn ngữ lập trình dùng để khai báo hằng</a:t>
            </a:r>
          </a:p>
        </p:txBody>
      </p:sp>
      <p:sp>
        <p:nvSpPr>
          <p:cNvPr id="217095" name="Line 7"/>
          <p:cNvSpPr>
            <a:spLocks noChangeShapeType="1"/>
          </p:cNvSpPr>
          <p:nvPr/>
        </p:nvSpPr>
        <p:spPr bwMode="auto">
          <a:xfrm flipH="1">
            <a:off x="3995738" y="1412875"/>
            <a:ext cx="720725" cy="1223963"/>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096" name="Oval 8"/>
          <p:cNvSpPr>
            <a:spLocks noChangeArrowheads="1"/>
          </p:cNvSpPr>
          <p:nvPr/>
        </p:nvSpPr>
        <p:spPr bwMode="auto">
          <a:xfrm>
            <a:off x="3224213" y="2565400"/>
            <a:ext cx="2716212" cy="576263"/>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097" name="Text Box 9"/>
          <p:cNvSpPr txBox="1">
            <a:spLocks noChangeArrowheads="1"/>
          </p:cNvSpPr>
          <p:nvPr/>
        </p:nvSpPr>
        <p:spPr bwMode="auto">
          <a:xfrm>
            <a:off x="4211638" y="1006475"/>
            <a:ext cx="4321175" cy="7112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Hằng </a:t>
            </a:r>
            <a:r>
              <a:rPr lang="en-US" altLang="en-US" sz="2000">
                <a:solidFill>
                  <a:srgbClr val="FF33CC"/>
                </a:solidFill>
              </a:rPr>
              <a:t>pi</a:t>
            </a:r>
            <a:r>
              <a:rPr lang="en-US" altLang="en-US" sz="2000">
                <a:solidFill>
                  <a:srgbClr val="000099"/>
                </a:solidFill>
              </a:rPr>
              <a:t> được gán giá trị tương ứng là 3.14</a:t>
            </a:r>
          </a:p>
        </p:txBody>
      </p:sp>
      <p:sp>
        <p:nvSpPr>
          <p:cNvPr id="217098" name="Line 10"/>
          <p:cNvSpPr>
            <a:spLocks noChangeShapeType="1"/>
          </p:cNvSpPr>
          <p:nvPr/>
        </p:nvSpPr>
        <p:spPr bwMode="auto">
          <a:xfrm flipH="1" flipV="1">
            <a:off x="4787900" y="3500438"/>
            <a:ext cx="1152525" cy="1514475"/>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099" name="Oval 11"/>
          <p:cNvSpPr>
            <a:spLocks noChangeArrowheads="1"/>
          </p:cNvSpPr>
          <p:nvPr/>
        </p:nvSpPr>
        <p:spPr bwMode="auto">
          <a:xfrm>
            <a:off x="2986088" y="2925763"/>
            <a:ext cx="3816350" cy="647700"/>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17100" name="Text Box 12"/>
          <p:cNvSpPr txBox="1">
            <a:spLocks noChangeArrowheads="1"/>
          </p:cNvSpPr>
          <p:nvPr/>
        </p:nvSpPr>
        <p:spPr bwMode="auto">
          <a:xfrm>
            <a:off x="5292725" y="5084763"/>
            <a:ext cx="3457575" cy="7112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Hằng </a:t>
            </a:r>
            <a:r>
              <a:rPr lang="en-US" altLang="en-US" sz="2000">
                <a:solidFill>
                  <a:srgbClr val="FF33CC"/>
                </a:solidFill>
              </a:rPr>
              <a:t>bankin</a:t>
            </a:r>
            <a:r>
              <a:rPr lang="en-US" altLang="en-US" sz="2000">
                <a:solidFill>
                  <a:srgbClr val="000099"/>
                </a:solidFill>
              </a:rPr>
              <a:t>h được gán giá trị tương ứng là 2</a:t>
            </a:r>
          </a:p>
        </p:txBody>
      </p:sp>
      <p:sp>
        <p:nvSpPr>
          <p:cNvPr id="13" name="Text Box 4"/>
          <p:cNvSpPr txBox="1">
            <a:spLocks noChangeArrowheads="1"/>
          </p:cNvSpPr>
          <p:nvPr/>
        </p:nvSpPr>
        <p:spPr bwMode="auto">
          <a:xfrm>
            <a:off x="0" y="-1899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4. </a:t>
            </a:r>
            <a:r>
              <a:rPr lang="en-US" altLang="en-US" sz="3000" dirty="0" smtClean="0">
                <a:solidFill>
                  <a:srgbClr val="FF0066"/>
                </a:solidFill>
                <a:effectLst>
                  <a:outerShdw blurRad="38100" dist="38100" dir="2700000" algn="tl">
                    <a:srgbClr val="000000"/>
                  </a:outerShdw>
                </a:effectLst>
              </a:rPr>
              <a:t>HẰNG</a:t>
            </a:r>
            <a:endParaRPr lang="en-US" altLang="en-US" sz="3000" dirty="0">
              <a:solidFill>
                <a:srgbClr val="FF0066"/>
              </a:solidFill>
              <a:effectLst>
                <a:outerShdw blurRad="38100" dist="38100" dir="2700000" algn="tl">
                  <a:srgbClr val="000000"/>
                </a:outerShdw>
              </a:effectLst>
            </a:endParaRPr>
          </a:p>
        </p:txBody>
      </p:sp>
    </p:spTree>
    <p:extLst>
      <p:ext uri="{BB962C8B-B14F-4D97-AF65-F5344CB8AC3E}">
        <p14:creationId xmlns:p14="http://schemas.microsoft.com/office/powerpoint/2010/main" val="20529542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repeatCount="3000" fill="hold" grpId="0"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fade">
                                      <p:cBhvr>
                                        <p:cTn id="7" dur="1000"/>
                                        <p:tgtEl>
                                          <p:spTgt spid="217093"/>
                                        </p:tgtEl>
                                      </p:cBhvr>
                                    </p:animEffect>
                                  </p:childTnLst>
                                </p:cTn>
                              </p:par>
                            </p:childTnLst>
                          </p:cTn>
                        </p:par>
                        <p:par>
                          <p:cTn id="8" fill="hold" nodeType="afterGroup">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217092"/>
                                        </p:tgtEl>
                                        <p:attrNameLst>
                                          <p:attrName>style.visibility</p:attrName>
                                        </p:attrNameLst>
                                      </p:cBhvr>
                                      <p:to>
                                        <p:strVal val="visible"/>
                                      </p:to>
                                    </p:set>
                                    <p:animEffect transition="in" filter="wipe(up)">
                                      <p:cBhvr>
                                        <p:cTn id="11" dur="500"/>
                                        <p:tgtEl>
                                          <p:spTgt spid="217092"/>
                                        </p:tgtEl>
                                      </p:cBhvr>
                                    </p:animEffect>
                                  </p:childTnLst>
                                </p:cTn>
                              </p:par>
                            </p:childTnLst>
                          </p:cTn>
                        </p:par>
                        <p:par>
                          <p:cTn id="12" fill="hold" nodeType="afterGroup">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217094"/>
                                        </p:tgtEl>
                                        <p:attrNameLst>
                                          <p:attrName>style.visibility</p:attrName>
                                        </p:attrNameLst>
                                      </p:cBhvr>
                                      <p:to>
                                        <p:strVal val="visible"/>
                                      </p:to>
                                    </p:set>
                                    <p:animEffect transition="in" filter="fade">
                                      <p:cBhvr>
                                        <p:cTn id="15" dur="500"/>
                                        <p:tgtEl>
                                          <p:spTgt spid="21709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grpId="1" nodeType="clickEffect">
                                  <p:stCondLst>
                                    <p:cond delay="0"/>
                                  </p:stCondLst>
                                  <p:childTnLst>
                                    <p:animEffect transition="out" filter="fade">
                                      <p:cBhvr>
                                        <p:cTn id="19" dur="500"/>
                                        <p:tgtEl>
                                          <p:spTgt spid="217093"/>
                                        </p:tgtEl>
                                      </p:cBhvr>
                                    </p:animEffect>
                                    <p:set>
                                      <p:cBhvr>
                                        <p:cTn id="20" dur="1" fill="hold">
                                          <p:stCondLst>
                                            <p:cond delay="499"/>
                                          </p:stCondLst>
                                        </p:cTn>
                                        <p:tgtEl>
                                          <p:spTgt spid="217093"/>
                                        </p:tgtEl>
                                        <p:attrNameLst>
                                          <p:attrName>style.visibility</p:attrName>
                                        </p:attrNameLst>
                                      </p:cBhvr>
                                      <p:to>
                                        <p:strVal val="hidden"/>
                                      </p:to>
                                    </p:set>
                                  </p:childTnLst>
                                </p:cTn>
                              </p:par>
                              <p:par>
                                <p:cTn id="21" presetID="10" presetClass="entr" presetSubtype="0" repeatCount="3000" fill="hold" grpId="0" nodeType="withEffect">
                                  <p:stCondLst>
                                    <p:cond delay="0"/>
                                  </p:stCondLst>
                                  <p:childTnLst>
                                    <p:set>
                                      <p:cBhvr>
                                        <p:cTn id="22" dur="1" fill="hold">
                                          <p:stCondLst>
                                            <p:cond delay="0"/>
                                          </p:stCondLst>
                                        </p:cTn>
                                        <p:tgtEl>
                                          <p:spTgt spid="217096"/>
                                        </p:tgtEl>
                                        <p:attrNameLst>
                                          <p:attrName>style.visibility</p:attrName>
                                        </p:attrNameLst>
                                      </p:cBhvr>
                                      <p:to>
                                        <p:strVal val="visible"/>
                                      </p:to>
                                    </p:set>
                                    <p:animEffect transition="in" filter="fade">
                                      <p:cBhvr>
                                        <p:cTn id="23" dur="1000"/>
                                        <p:tgtEl>
                                          <p:spTgt spid="217096"/>
                                        </p:tgtEl>
                                      </p:cBhvr>
                                    </p:animEffect>
                                  </p:childTnLst>
                                </p:cTn>
                              </p:par>
                            </p:childTnLst>
                          </p:cTn>
                        </p:par>
                        <p:par>
                          <p:cTn id="24" fill="hold" nodeType="afterGroup">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217095"/>
                                        </p:tgtEl>
                                        <p:attrNameLst>
                                          <p:attrName>style.visibility</p:attrName>
                                        </p:attrNameLst>
                                      </p:cBhvr>
                                      <p:to>
                                        <p:strVal val="visible"/>
                                      </p:to>
                                    </p:set>
                                    <p:animEffect transition="in" filter="wipe(down)">
                                      <p:cBhvr>
                                        <p:cTn id="27" dur="500"/>
                                        <p:tgtEl>
                                          <p:spTgt spid="217095"/>
                                        </p:tgtEl>
                                      </p:cBhvr>
                                    </p:animEffect>
                                  </p:childTnLst>
                                </p:cTn>
                              </p:par>
                            </p:childTnLst>
                          </p:cTn>
                        </p:par>
                        <p:par>
                          <p:cTn id="28" fill="hold" nodeType="afterGroup">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17097"/>
                                        </p:tgtEl>
                                        <p:attrNameLst>
                                          <p:attrName>style.visibility</p:attrName>
                                        </p:attrNameLst>
                                      </p:cBhvr>
                                      <p:to>
                                        <p:strVal val="visible"/>
                                      </p:to>
                                    </p:set>
                                    <p:animEffect transition="in" filter="fade">
                                      <p:cBhvr>
                                        <p:cTn id="31" dur="500"/>
                                        <p:tgtEl>
                                          <p:spTgt spid="21709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2000"/>
                                        <p:tgtEl>
                                          <p:spTgt spid="217096"/>
                                        </p:tgtEl>
                                      </p:cBhvr>
                                    </p:animEffect>
                                    <p:set>
                                      <p:cBhvr>
                                        <p:cTn id="36" dur="1" fill="hold">
                                          <p:stCondLst>
                                            <p:cond delay="1999"/>
                                          </p:stCondLst>
                                        </p:cTn>
                                        <p:tgtEl>
                                          <p:spTgt spid="217096"/>
                                        </p:tgtEl>
                                        <p:attrNameLst>
                                          <p:attrName>style.visibility</p:attrName>
                                        </p:attrNameLst>
                                      </p:cBhvr>
                                      <p:to>
                                        <p:strVal val="hidden"/>
                                      </p:to>
                                    </p:set>
                                  </p:childTnLst>
                                </p:cTn>
                              </p:par>
                              <p:par>
                                <p:cTn id="37" presetID="10" presetClass="entr" presetSubtype="0" repeatCount="3000" fill="hold" grpId="0" nodeType="withEffect">
                                  <p:stCondLst>
                                    <p:cond delay="0"/>
                                  </p:stCondLst>
                                  <p:childTnLst>
                                    <p:set>
                                      <p:cBhvr>
                                        <p:cTn id="38" dur="1" fill="hold">
                                          <p:stCondLst>
                                            <p:cond delay="0"/>
                                          </p:stCondLst>
                                        </p:cTn>
                                        <p:tgtEl>
                                          <p:spTgt spid="217099"/>
                                        </p:tgtEl>
                                        <p:attrNameLst>
                                          <p:attrName>style.visibility</p:attrName>
                                        </p:attrNameLst>
                                      </p:cBhvr>
                                      <p:to>
                                        <p:strVal val="visible"/>
                                      </p:to>
                                    </p:set>
                                    <p:animEffect transition="in" filter="fade">
                                      <p:cBhvr>
                                        <p:cTn id="39" dur="1000"/>
                                        <p:tgtEl>
                                          <p:spTgt spid="217099"/>
                                        </p:tgtEl>
                                      </p:cBhvr>
                                    </p:animEffect>
                                  </p:childTnLst>
                                </p:cTn>
                              </p:par>
                            </p:childTnLst>
                          </p:cTn>
                        </p:par>
                        <p:par>
                          <p:cTn id="40" fill="hold" nodeType="afterGroup">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217098"/>
                                        </p:tgtEl>
                                        <p:attrNameLst>
                                          <p:attrName>style.visibility</p:attrName>
                                        </p:attrNameLst>
                                      </p:cBhvr>
                                      <p:to>
                                        <p:strVal val="visible"/>
                                      </p:to>
                                    </p:set>
                                    <p:animEffect transition="in" filter="wipe(down)">
                                      <p:cBhvr>
                                        <p:cTn id="43" dur="500"/>
                                        <p:tgtEl>
                                          <p:spTgt spid="217098"/>
                                        </p:tgtEl>
                                      </p:cBhvr>
                                    </p:animEffect>
                                  </p:childTnLst>
                                </p:cTn>
                              </p:par>
                            </p:childTnLst>
                          </p:cTn>
                        </p:par>
                        <p:par>
                          <p:cTn id="44" fill="hold" nodeType="afterGroup">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17100"/>
                                        </p:tgtEl>
                                        <p:attrNameLst>
                                          <p:attrName>style.visibility</p:attrName>
                                        </p:attrNameLst>
                                      </p:cBhvr>
                                      <p:to>
                                        <p:strVal val="visible"/>
                                      </p:to>
                                    </p:set>
                                    <p:animEffect transition="in" filter="fade">
                                      <p:cBhvr>
                                        <p:cTn id="47" dur="500"/>
                                        <p:tgtEl>
                                          <p:spTgt spid="21710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xit" presetSubtype="0" fill="hold" grpId="1" nodeType="clickEffect">
                                  <p:stCondLst>
                                    <p:cond delay="0"/>
                                  </p:stCondLst>
                                  <p:childTnLst>
                                    <p:animEffect transition="out" filter="fade">
                                      <p:cBhvr>
                                        <p:cTn id="51" dur="500"/>
                                        <p:tgtEl>
                                          <p:spTgt spid="217099"/>
                                        </p:tgtEl>
                                      </p:cBhvr>
                                    </p:animEffect>
                                    <p:set>
                                      <p:cBhvr>
                                        <p:cTn id="52" dur="1" fill="hold">
                                          <p:stCondLst>
                                            <p:cond delay="499"/>
                                          </p:stCondLst>
                                        </p:cTn>
                                        <p:tgtEl>
                                          <p:spTgt spid="217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2" grpId="0" animBg="1"/>
      <p:bldP spid="217093" grpId="0" animBg="1"/>
      <p:bldP spid="217093" grpId="1" animBg="1"/>
      <p:bldP spid="217094" grpId="0" animBg="1"/>
      <p:bldP spid="217095" grpId="0" animBg="1"/>
      <p:bldP spid="217096" grpId="0" animBg="1"/>
      <p:bldP spid="217096" grpId="1" animBg="1"/>
      <p:bldP spid="217097" grpId="0" animBg="1"/>
      <p:bldP spid="217098" grpId="0" animBg="1"/>
      <p:bldP spid="217099" grpId="0" animBg="1"/>
      <p:bldP spid="217099" grpId="1" animBg="1"/>
      <p:bldP spid="21710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ext Box 2"/>
          <p:cNvSpPr txBox="1">
            <a:spLocks noChangeArrowheads="1"/>
          </p:cNvSpPr>
          <p:nvPr/>
        </p:nvSpPr>
        <p:spPr bwMode="auto">
          <a:xfrm>
            <a:off x="684213" y="846138"/>
            <a:ext cx="1133475"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400">
                <a:solidFill>
                  <a:srgbClr val="800000"/>
                </a:solidFill>
              </a:rPr>
              <a:t>CHÚ Ý</a:t>
            </a:r>
          </a:p>
        </p:txBody>
      </p:sp>
      <p:sp>
        <p:nvSpPr>
          <p:cNvPr id="219139" name="Text Box 3"/>
          <p:cNvSpPr txBox="1">
            <a:spLocks noChangeArrowheads="1"/>
          </p:cNvSpPr>
          <p:nvPr/>
        </p:nvSpPr>
        <p:spPr bwMode="auto">
          <a:xfrm>
            <a:off x="1022350" y="1754188"/>
            <a:ext cx="7437438" cy="3503612"/>
          </a:xfrm>
          <a:prstGeom prst="rect">
            <a:avLst/>
          </a:prstGeom>
          <a:solidFill>
            <a:srgbClr val="FFFF00"/>
          </a:solidFill>
          <a:ln>
            <a:noFill/>
          </a:ln>
          <a:effectLst>
            <a:prstShdw prst="shdw17" dist="17961" dir="2700000">
              <a:srgbClr val="FFFF00">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buFontTx/>
              <a:buAutoNum type="arabicPeriod"/>
            </a:pPr>
            <a:r>
              <a:rPr lang="en-US" altLang="en-US" sz="3200">
                <a:solidFill>
                  <a:srgbClr val="000099"/>
                </a:solidFill>
              </a:rPr>
              <a:t>Khi cần thay đổi giá trị của hằng, ta chỉ cần chỉnh sửa một lần tại nơi khai báo mà không phải tìm sửa trong cả chương trình.</a:t>
            </a:r>
          </a:p>
          <a:p>
            <a:pPr fontAlgn="base">
              <a:spcBef>
                <a:spcPct val="0"/>
              </a:spcBef>
              <a:spcAft>
                <a:spcPct val="0"/>
              </a:spcAft>
              <a:buFontTx/>
              <a:buAutoNum type="arabicPeriod"/>
            </a:pPr>
            <a:r>
              <a:rPr lang="en-US" altLang="en-US" sz="3200">
                <a:solidFill>
                  <a:srgbClr val="000099"/>
                </a:solidFill>
              </a:rPr>
              <a:t>Không thể dùng câu lệnh để thay đổi giá trị của hằng ở bất kì vị trí nào trong chương trình.</a:t>
            </a:r>
          </a:p>
        </p:txBody>
      </p:sp>
      <p:sp>
        <p:nvSpPr>
          <p:cNvPr id="4" name="Text Box 4"/>
          <p:cNvSpPr txBox="1">
            <a:spLocks noChangeArrowheads="1"/>
          </p:cNvSpPr>
          <p:nvPr/>
        </p:nvSpPr>
        <p:spPr bwMode="auto">
          <a:xfrm>
            <a:off x="0" y="-1899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4. </a:t>
            </a:r>
            <a:r>
              <a:rPr lang="en-US" altLang="en-US" sz="3000" dirty="0" smtClean="0">
                <a:solidFill>
                  <a:srgbClr val="FF0066"/>
                </a:solidFill>
                <a:effectLst>
                  <a:outerShdw blurRad="38100" dist="38100" dir="2700000" algn="tl">
                    <a:srgbClr val="000000"/>
                  </a:outerShdw>
                </a:effectLst>
              </a:rPr>
              <a:t>HẰNG</a:t>
            </a:r>
            <a:endParaRPr lang="en-US" altLang="en-US" sz="3000" dirty="0">
              <a:solidFill>
                <a:srgbClr val="FF0066"/>
              </a:solidFill>
              <a:effectLst>
                <a:outerShdw blurRad="38100" dist="38100" dir="2700000" algn="tl">
                  <a:srgbClr val="000000"/>
                </a:outerShdw>
              </a:effectLst>
            </a:endParaRPr>
          </a:p>
        </p:txBody>
      </p:sp>
    </p:spTree>
    <p:extLst>
      <p:ext uri="{BB962C8B-B14F-4D97-AF65-F5344CB8AC3E}">
        <p14:creationId xmlns:p14="http://schemas.microsoft.com/office/powerpoint/2010/main" val="23726616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9138"/>
                                        </p:tgtEl>
                                        <p:attrNameLst>
                                          <p:attrName>style.visibility</p:attrName>
                                        </p:attrNameLst>
                                      </p:cBhvr>
                                      <p:to>
                                        <p:strVal val="visible"/>
                                      </p:to>
                                    </p:set>
                                    <p:anim calcmode="lin" valueType="num">
                                      <p:cBhvr additive="base">
                                        <p:cTn id="7" dur="500" fill="hold"/>
                                        <p:tgtEl>
                                          <p:spTgt spid="219138"/>
                                        </p:tgtEl>
                                        <p:attrNameLst>
                                          <p:attrName>ppt_x</p:attrName>
                                        </p:attrNameLst>
                                      </p:cBhvr>
                                      <p:tavLst>
                                        <p:tav tm="0">
                                          <p:val>
                                            <p:strVal val="0-#ppt_w/2"/>
                                          </p:val>
                                        </p:tav>
                                        <p:tav tm="100000">
                                          <p:val>
                                            <p:strVal val="#ppt_x"/>
                                          </p:val>
                                        </p:tav>
                                      </p:tavLst>
                                    </p:anim>
                                    <p:anim calcmode="lin" valueType="num">
                                      <p:cBhvr additive="base">
                                        <p:cTn id="8" dur="500" fill="hold"/>
                                        <p:tgtEl>
                                          <p:spTgt spid="21913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219139"/>
                                        </p:tgtEl>
                                        <p:attrNameLst>
                                          <p:attrName>style.visibility</p:attrName>
                                        </p:attrNameLst>
                                      </p:cBhvr>
                                      <p:to>
                                        <p:strVal val="visible"/>
                                      </p:to>
                                    </p:set>
                                    <p:anim calcmode="discrete" valueType="clr">
                                      <p:cBhvr override="childStyle">
                                        <p:cTn id="12" dur="80"/>
                                        <p:tgtEl>
                                          <p:spTgt spid="21913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9139"/>
                                        </p:tgtEl>
                                        <p:attrNameLst>
                                          <p:attrName>fillcolor</p:attrName>
                                        </p:attrNameLst>
                                      </p:cBhvr>
                                      <p:tavLst>
                                        <p:tav tm="0">
                                          <p:val>
                                            <p:clrVal>
                                              <a:schemeClr val="accent2"/>
                                            </p:clrVal>
                                          </p:val>
                                        </p:tav>
                                        <p:tav tm="50000">
                                          <p:val>
                                            <p:clrVal>
                                              <a:schemeClr val="hlink"/>
                                            </p:clrVal>
                                          </p:val>
                                        </p:tav>
                                      </p:tavLst>
                                    </p:anim>
                                    <p:set>
                                      <p:cBhvr>
                                        <p:cTn id="14" dur="80"/>
                                        <p:tgtEl>
                                          <p:spTgt spid="2191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animBg="1"/>
      <p:bldP spid="219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GHI NHỚ</a:t>
            </a:r>
            <a:endParaRPr lang="en-US" altLang="en-US" sz="3000" dirty="0">
              <a:solidFill>
                <a:srgbClr val="FF0066"/>
              </a:solidFill>
              <a:effectLst>
                <a:outerShdw blurRad="38100" dist="38100" dir="2700000" algn="tl">
                  <a:srgbClr val="000000"/>
                </a:outerShdw>
              </a:effectLst>
            </a:endParaRPr>
          </a:p>
        </p:txBody>
      </p:sp>
      <p:sp>
        <p:nvSpPr>
          <p:cNvPr id="221187" name="Text Box 9"/>
          <p:cNvSpPr txBox="1">
            <a:spLocks noChangeArrowheads="1"/>
          </p:cNvSpPr>
          <p:nvPr/>
        </p:nvSpPr>
        <p:spPr bwMode="auto">
          <a:xfrm>
            <a:off x="755650" y="2203450"/>
            <a:ext cx="8064500"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AutoNum type="arabicPeriod"/>
            </a:pPr>
            <a:r>
              <a:rPr lang="en-US" altLang="en-US" sz="2400">
                <a:solidFill>
                  <a:srgbClr val="000099"/>
                </a:solidFill>
              </a:rPr>
              <a:t>Biến và hằng là các đại lượng được đặt tên dùng để lưu trữ dữ liệu. Giá trị của biến có thể thay đổi, còn giá trị của hằng được giữ nguyên trong suốt quá trình thực hiện chương trình.</a:t>
            </a:r>
          </a:p>
          <a:p>
            <a:pPr eaLnBrk="0" fontAlgn="base" hangingPunct="0">
              <a:spcBef>
                <a:spcPct val="50000"/>
              </a:spcBef>
              <a:spcAft>
                <a:spcPct val="0"/>
              </a:spcAft>
              <a:buFontTx/>
              <a:buAutoNum type="arabicPeriod"/>
            </a:pPr>
            <a:r>
              <a:rPr lang="en-US" altLang="en-US" sz="2400">
                <a:solidFill>
                  <a:srgbClr val="000099"/>
                </a:solidFill>
              </a:rPr>
              <a:t>Biến và hằng phải được khai báo trước khi sử dụng.</a:t>
            </a:r>
          </a:p>
        </p:txBody>
      </p:sp>
      <p:sp>
        <p:nvSpPr>
          <p:cNvPr id="221188" name="Rectangle 4"/>
          <p:cNvSpPr>
            <a:spLocks noChangeArrowheads="1"/>
          </p:cNvSpPr>
          <p:nvPr/>
        </p:nvSpPr>
        <p:spPr bwMode="auto">
          <a:xfrm>
            <a:off x="468313" y="1917700"/>
            <a:ext cx="8424862" cy="2951163"/>
          </a:xfrm>
          <a:prstGeom prst="rect">
            <a:avLst/>
          </a:prstGeom>
          <a:noFill/>
          <a:ln w="28575">
            <a:solidFill>
              <a:srgbClr val="008000"/>
            </a:solidFill>
            <a:miter lim="800000"/>
            <a:headEnd/>
            <a:tailEnd/>
          </a:ln>
          <a:effectLst>
            <a:prstShdw prst="shdw17" dist="17961" dir="2700000">
              <a:srgbClr val="008000">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7495213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1187"/>
                                        </p:tgtEl>
                                        <p:attrNameLst>
                                          <p:attrName>style.visibility</p:attrName>
                                        </p:attrNameLst>
                                      </p:cBhvr>
                                      <p:to>
                                        <p:strVal val="visible"/>
                                      </p:to>
                                    </p:set>
                                    <p:animEffect transition="in" filter="wipe(left)">
                                      <p:cBhvr>
                                        <p:cTn id="7" dur="500"/>
                                        <p:tgtEl>
                                          <p:spTgt spid="221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effectLst>
                  <a:outerShdw blurRad="38100" dist="38100" dir="2700000" algn="tl">
                    <a:srgbClr val="000000"/>
                  </a:outerShdw>
                </a:effectLst>
              </a:rPr>
              <a:t>DẶN DÒ</a:t>
            </a:r>
          </a:p>
        </p:txBody>
      </p:sp>
      <p:sp>
        <p:nvSpPr>
          <p:cNvPr id="223235" name="Text Box 4"/>
          <p:cNvSpPr txBox="1">
            <a:spLocks noChangeArrowheads="1"/>
          </p:cNvSpPr>
          <p:nvPr/>
        </p:nvSpPr>
        <p:spPr bwMode="auto">
          <a:xfrm>
            <a:off x="863600" y="2822575"/>
            <a:ext cx="7524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dirty="0">
                <a:solidFill>
                  <a:srgbClr val="FF0000"/>
                </a:solidFill>
              </a:rPr>
              <a:t>1. </a:t>
            </a:r>
            <a:r>
              <a:rPr lang="en-US" altLang="en-US" sz="3000" dirty="0" err="1">
                <a:solidFill>
                  <a:srgbClr val="FF0000"/>
                </a:solidFill>
              </a:rPr>
              <a:t>Trả</a:t>
            </a:r>
            <a:r>
              <a:rPr lang="en-US" altLang="en-US" sz="3000" dirty="0">
                <a:solidFill>
                  <a:srgbClr val="FF0000"/>
                </a:solidFill>
              </a:rPr>
              <a:t> </a:t>
            </a:r>
            <a:r>
              <a:rPr lang="en-US" altLang="en-US" sz="3000" dirty="0" err="1">
                <a:solidFill>
                  <a:srgbClr val="FF0000"/>
                </a:solidFill>
              </a:rPr>
              <a:t>lời</a:t>
            </a:r>
            <a:r>
              <a:rPr lang="en-US" altLang="en-US" sz="3000" dirty="0">
                <a:solidFill>
                  <a:srgbClr val="FF0000"/>
                </a:solidFill>
              </a:rPr>
              <a:t> </a:t>
            </a:r>
            <a:r>
              <a:rPr lang="en-US" altLang="en-US" sz="3000" dirty="0" err="1">
                <a:solidFill>
                  <a:srgbClr val="FF0000"/>
                </a:solidFill>
              </a:rPr>
              <a:t>câu</a:t>
            </a:r>
            <a:r>
              <a:rPr lang="en-US" altLang="en-US" sz="3000" dirty="0">
                <a:solidFill>
                  <a:srgbClr val="FF0000"/>
                </a:solidFill>
              </a:rPr>
              <a:t> </a:t>
            </a:r>
            <a:r>
              <a:rPr lang="en-US" altLang="en-US" sz="3000" dirty="0" err="1">
                <a:solidFill>
                  <a:srgbClr val="FF0000"/>
                </a:solidFill>
              </a:rPr>
              <a:t>hỏi</a:t>
            </a:r>
            <a:r>
              <a:rPr lang="en-US" altLang="en-US" sz="3000" dirty="0">
                <a:solidFill>
                  <a:srgbClr val="FF0000"/>
                </a:solidFill>
              </a:rPr>
              <a:t> 1, 2, 3, 4, 5, 6 _ </a:t>
            </a:r>
            <a:r>
              <a:rPr lang="en-US" altLang="en-US" sz="3000" dirty="0" err="1">
                <a:solidFill>
                  <a:srgbClr val="FF0000"/>
                </a:solidFill>
              </a:rPr>
              <a:t>trang</a:t>
            </a:r>
            <a:r>
              <a:rPr lang="en-US" altLang="en-US" sz="3000" dirty="0">
                <a:solidFill>
                  <a:srgbClr val="FF0000"/>
                </a:solidFill>
              </a:rPr>
              <a:t> 33 _ </a:t>
            </a:r>
            <a:r>
              <a:rPr lang="en-US" altLang="en-US" sz="3000" dirty="0" err="1">
                <a:solidFill>
                  <a:srgbClr val="FF0000"/>
                </a:solidFill>
              </a:rPr>
              <a:t>sách</a:t>
            </a:r>
            <a:r>
              <a:rPr lang="en-US" altLang="en-US" sz="3000" dirty="0">
                <a:solidFill>
                  <a:srgbClr val="FF0000"/>
                </a:solidFill>
              </a:rPr>
              <a:t> </a:t>
            </a:r>
            <a:r>
              <a:rPr lang="en-US" altLang="en-US" sz="3000" dirty="0" err="1">
                <a:solidFill>
                  <a:srgbClr val="FF0000"/>
                </a:solidFill>
              </a:rPr>
              <a:t>giáo</a:t>
            </a:r>
            <a:r>
              <a:rPr lang="en-US" altLang="en-US" sz="3000" dirty="0">
                <a:solidFill>
                  <a:srgbClr val="FF0000"/>
                </a:solidFill>
              </a:rPr>
              <a:t> </a:t>
            </a:r>
            <a:r>
              <a:rPr lang="en-US" altLang="en-US" sz="3000" dirty="0" err="1">
                <a:solidFill>
                  <a:srgbClr val="FF0000"/>
                </a:solidFill>
              </a:rPr>
              <a:t>khoa</a:t>
            </a:r>
            <a:r>
              <a:rPr lang="en-US" altLang="en-US" sz="3000" dirty="0">
                <a:solidFill>
                  <a:srgbClr val="FF0000"/>
                </a:solidFill>
              </a:rPr>
              <a:t> .</a:t>
            </a:r>
          </a:p>
        </p:txBody>
      </p:sp>
    </p:spTree>
    <p:extLst>
      <p:ext uri="{BB962C8B-B14F-4D97-AF65-F5344CB8AC3E}">
        <p14:creationId xmlns:p14="http://schemas.microsoft.com/office/powerpoint/2010/main" val="34244687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3505200" y="5948363"/>
            <a:ext cx="5486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800" dirty="0" err="1">
                <a:solidFill>
                  <a:srgbClr val="000000"/>
                </a:solidFill>
              </a:rPr>
              <a:t>Thực</a:t>
            </a:r>
            <a:r>
              <a:rPr lang="en-US" altLang="en-US" sz="2800" dirty="0">
                <a:solidFill>
                  <a:srgbClr val="000000"/>
                </a:solidFill>
              </a:rPr>
              <a:t> </a:t>
            </a:r>
            <a:r>
              <a:rPr lang="en-US" altLang="en-US" sz="2800" dirty="0" err="1">
                <a:solidFill>
                  <a:srgbClr val="000000"/>
                </a:solidFill>
              </a:rPr>
              <a:t>hiện</a:t>
            </a:r>
            <a:r>
              <a:rPr lang="en-US" altLang="en-US" sz="2800" dirty="0">
                <a:solidFill>
                  <a:srgbClr val="000000"/>
                </a:solidFill>
              </a:rPr>
              <a:t> </a:t>
            </a:r>
            <a:r>
              <a:rPr lang="en-US" altLang="en-US" sz="2800" dirty="0" err="1">
                <a:solidFill>
                  <a:srgbClr val="000000"/>
                </a:solidFill>
              </a:rPr>
              <a:t>tháng</a:t>
            </a:r>
            <a:r>
              <a:rPr lang="en-US" altLang="en-US" sz="2800" dirty="0">
                <a:solidFill>
                  <a:srgbClr val="000000"/>
                </a:solidFill>
              </a:rPr>
              <a:t> 8 </a:t>
            </a:r>
            <a:r>
              <a:rPr lang="en-US" altLang="en-US" sz="2800" dirty="0" err="1">
                <a:solidFill>
                  <a:srgbClr val="000000"/>
                </a:solidFill>
              </a:rPr>
              <a:t>năm</a:t>
            </a:r>
            <a:r>
              <a:rPr lang="en-US" altLang="en-US" sz="2800">
                <a:solidFill>
                  <a:srgbClr val="000000"/>
                </a:solidFill>
              </a:rPr>
              <a:t> 2009</a:t>
            </a:r>
          </a:p>
        </p:txBody>
      </p:sp>
      <p:pic>
        <p:nvPicPr>
          <p:cNvPr id="225283" name="Picture 5" descr="buom hoa dong"/>
          <p:cNvPicPr>
            <a:picLocks noGrp="1" noChangeAspect="1" noChangeArrowheads="1" noCrop="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76200" y="2286000"/>
            <a:ext cx="3810000" cy="4238625"/>
          </a:xfrm>
        </p:spPr>
      </p:pic>
      <p:sp>
        <p:nvSpPr>
          <p:cNvPr id="49165" name="AutoShape 13"/>
          <p:cNvSpPr>
            <a:spLocks noChangeArrowheads="1"/>
          </p:cNvSpPr>
          <p:nvPr/>
        </p:nvSpPr>
        <p:spPr bwMode="auto">
          <a:xfrm>
            <a:off x="3441700" y="2343150"/>
            <a:ext cx="5702300" cy="2762250"/>
          </a:xfrm>
          <a:prstGeom prst="star32">
            <a:avLst>
              <a:gd name="adj" fmla="val 37500"/>
            </a:avLst>
          </a:prstGeom>
          <a:gradFill rotWithShape="1">
            <a:gsLst>
              <a:gs pos="0">
                <a:schemeClr val="bg1"/>
              </a:gs>
              <a:gs pos="100000">
                <a:srgbClr val="3399FF"/>
              </a:gs>
            </a:gsLst>
            <a:path path="shape">
              <a:fillToRect l="50000" t="50000" r="50000" b="50000"/>
            </a:path>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000000"/>
              </a:solidFill>
            </a:endParaRPr>
          </a:p>
        </p:txBody>
      </p:sp>
      <p:sp>
        <p:nvSpPr>
          <p:cNvPr id="49166" name="WordArt 14"/>
          <p:cNvSpPr>
            <a:spLocks noChangeArrowheads="1" noChangeShapeType="1" noTextEdit="1"/>
          </p:cNvSpPr>
          <p:nvPr/>
        </p:nvSpPr>
        <p:spPr bwMode="auto">
          <a:xfrm>
            <a:off x="1066800" y="304800"/>
            <a:ext cx="6858000" cy="1362075"/>
          </a:xfrm>
          <a:prstGeom prst="rect">
            <a:avLst/>
          </a:prstGeom>
        </p:spPr>
        <p:txBody>
          <a:bodyPr wrap="none" fromWordArt="1">
            <a:prstTxWarp prst="textDeflate">
              <a:avLst>
                <a:gd name="adj" fmla="val 12537"/>
              </a:avLst>
            </a:prstTxWarp>
          </a:bodyPr>
          <a:lstStyle/>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Bài học đã </a:t>
            </a:r>
          </a:p>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KẾT THÚC</a:t>
            </a:r>
          </a:p>
        </p:txBody>
      </p:sp>
      <p:sp>
        <p:nvSpPr>
          <p:cNvPr id="49167" name="WordArt 15" descr="Narrow vertical"/>
          <p:cNvSpPr>
            <a:spLocks noChangeArrowheads="1" noChangeShapeType="1" noTextEdit="1"/>
          </p:cNvSpPr>
          <p:nvPr/>
        </p:nvSpPr>
        <p:spPr bwMode="auto">
          <a:xfrm>
            <a:off x="4343400" y="3028950"/>
            <a:ext cx="3505200" cy="1160463"/>
          </a:xfrm>
          <a:prstGeom prst="rect">
            <a:avLst/>
          </a:prstGeom>
        </p:spPr>
        <p:txBody>
          <a:bodyPr wrap="none" fromWordArt="1">
            <a:prstTxWarp prst="textCurveUp">
              <a:avLst>
                <a:gd name="adj" fmla="val 24014"/>
              </a:avLst>
            </a:prstTxWarp>
          </a:bodyPr>
          <a:lstStyle/>
          <a:p>
            <a:pPr algn="ctr" eaLnBrk="0" fontAlgn="base" hangingPunct="0">
              <a:spcBef>
                <a:spcPct val="0"/>
              </a:spcBef>
              <a:spcAft>
                <a:spcPct val="0"/>
              </a:spcAft>
            </a:pPr>
            <a:r>
              <a:rPr lang="pt-BR"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Thân ái chào các em</a:t>
            </a:r>
            <a:endPar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768590383"/>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edge">
                                      <p:cBhvr>
                                        <p:cTn id="7" dur="1000"/>
                                        <p:tgtEl>
                                          <p:spTgt spid="4916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5"/>
                                        </p:tgtEl>
                                        <p:attrNameLst>
                                          <p:attrName>style.visibility</p:attrName>
                                        </p:attrNameLst>
                                      </p:cBhvr>
                                      <p:to>
                                        <p:strVal val="visible"/>
                                      </p:to>
                                    </p:set>
                                    <p:animEffect transition="in" filter="fade">
                                      <p:cBhvr>
                                        <p:cTn id="11" dur="2000"/>
                                        <p:tgtEl>
                                          <p:spTgt spid="49165"/>
                                        </p:tgtEl>
                                      </p:cBhvr>
                                    </p:animEffect>
                                  </p:childTnLst>
                                </p:cTn>
                              </p:par>
                            </p:childTnLst>
                          </p:cTn>
                        </p:par>
                        <p:par>
                          <p:cTn id="12" fill="hold" nodeType="afterGroup">
                            <p:stCondLst>
                              <p:cond delay="3000"/>
                            </p:stCondLst>
                            <p:childTnLst>
                              <p:par>
                                <p:cTn id="13" presetID="13" presetClass="entr" presetSubtype="16" fill="hold" grpId="0" nodeType="afterEffect">
                                  <p:stCondLst>
                                    <p:cond delay="0"/>
                                  </p:stCondLst>
                                  <p:childTnLst>
                                    <p:set>
                                      <p:cBhvr>
                                        <p:cTn id="14" dur="1" fill="hold">
                                          <p:stCondLst>
                                            <p:cond delay="0"/>
                                          </p:stCondLst>
                                        </p:cTn>
                                        <p:tgtEl>
                                          <p:spTgt spid="49167"/>
                                        </p:tgtEl>
                                        <p:attrNameLst>
                                          <p:attrName>style.visibility</p:attrName>
                                        </p:attrNameLst>
                                      </p:cBhvr>
                                      <p:to>
                                        <p:strVal val="visible"/>
                                      </p:to>
                                    </p:set>
                                    <p:animEffect transition="in" filter="plus(in)">
                                      <p:cBhvr>
                                        <p:cTn id="15" dur="1000"/>
                                        <p:tgtEl>
                                          <p:spTgt spid="49167"/>
                                        </p:tgtEl>
                                      </p:cBhvr>
                                    </p:animEffect>
                                  </p:childTnLst>
                                </p:cTn>
                              </p:par>
                            </p:childTnLst>
                          </p:cTn>
                        </p:par>
                        <p:par>
                          <p:cTn id="16" fill="hold" nodeType="afterGroup">
                            <p:stCondLst>
                              <p:cond delay="4000"/>
                            </p:stCondLst>
                            <p:childTnLst>
                              <p:par>
                                <p:cTn id="17" presetID="16" presetClass="entr" presetSubtype="37" fill="hold" grpId="0" nodeType="afterEffect">
                                  <p:stCondLst>
                                    <p:cond delay="0"/>
                                  </p:stCondLst>
                                  <p:childTnLst>
                                    <p:set>
                                      <p:cBhvr>
                                        <p:cTn id="18" dur="1" fill="hold">
                                          <p:stCondLst>
                                            <p:cond delay="0"/>
                                          </p:stCondLst>
                                        </p:cTn>
                                        <p:tgtEl>
                                          <p:spTgt spid="49156"/>
                                        </p:tgtEl>
                                        <p:attrNameLst>
                                          <p:attrName>style.visibility</p:attrName>
                                        </p:attrNameLst>
                                      </p:cBhvr>
                                      <p:to>
                                        <p:strVal val="visible"/>
                                      </p:to>
                                    </p:set>
                                    <p:animEffect transition="in" filter="barn(outVertical)">
                                      <p:cBhvr>
                                        <p:cTn id="19" dur="1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65" grpId="0" animBg="1"/>
      <p:bldP spid="49166" grpId="0" animBg="1"/>
      <p:bldP spid="491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AutoShape 3"/>
          <p:cNvSpPr>
            <a:spLocks noChangeArrowheads="1"/>
          </p:cNvSpPr>
          <p:nvPr/>
        </p:nvSpPr>
        <p:spPr bwMode="auto">
          <a:xfrm>
            <a:off x="152400" y="1444625"/>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6600"/>
                </a:solidFill>
              </a:rPr>
              <a:t>Trong ngôn ngữ lập trình Pascal, hãy cho biết phần khai báo của chương trình gồm những khai báo nào?</a:t>
            </a:r>
          </a:p>
        </p:txBody>
      </p:sp>
      <p:graphicFrame>
        <p:nvGraphicFramePr>
          <p:cNvPr id="192523" name="Group 11"/>
          <p:cNvGraphicFramePr>
            <a:graphicFrameLocks noGrp="1"/>
          </p:cNvGraphicFramePr>
          <p:nvPr/>
        </p:nvGraphicFramePr>
        <p:xfrm>
          <a:off x="1403350" y="3427413"/>
          <a:ext cx="6935788" cy="2371344"/>
        </p:xfrm>
        <a:graphic>
          <a:graphicData uri="http://schemas.openxmlformats.org/drawingml/2006/table">
            <a:tbl>
              <a:tblPr/>
              <a:tblGrid>
                <a:gridCol w="1808163"/>
                <a:gridCol w="5127625"/>
              </a:tblGrid>
              <a:tr h="2089150">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0" u="none" strike="noStrike" cap="none" normalizeH="0" baseline="0" smtClean="0">
                          <a:ln>
                            <a:noFill/>
                          </a:ln>
                          <a:solidFill>
                            <a:srgbClr val="0000CC"/>
                          </a:solidFill>
                          <a:effectLst/>
                          <a:latin typeface="Arial" panose="020B0604020202020204" pitchFamily="34" charset="0"/>
                        </a:rPr>
                        <a:t>Phần khai báo</a:t>
                      </a:r>
                    </a:p>
                  </a:txBody>
                  <a:tcPr anchor="ctr" horzOverflow="overflow">
                    <a:lnL w="19050" cap="flat" cmpd="sng" algn="ctr">
                      <a:solidFill>
                        <a:srgbClr val="003300"/>
                      </a:solidFill>
                      <a:prstDash val="solid"/>
                      <a:round/>
                      <a:headEnd type="none" w="med" len="med"/>
                      <a:tailEnd type="none" w="med" len="med"/>
                    </a:lnL>
                    <a:lnR w="19050" cap="flat" cmpd="sng" algn="ctr">
                      <a:solidFill>
                        <a:srgbClr val="003300"/>
                      </a:solidFill>
                      <a:prstDash val="solid"/>
                      <a:round/>
                      <a:headEnd type="none" w="med" len="med"/>
                      <a:tailEnd type="none" w="med" len="med"/>
                    </a:lnR>
                    <a:lnT w="19050" cap="flat" cmpd="sng" algn="ctr">
                      <a:solidFill>
                        <a:srgbClr val="003300"/>
                      </a:solidFill>
                      <a:prstDash val="solid"/>
                      <a:round/>
                      <a:headEnd type="none" w="med" len="med"/>
                      <a:tailEnd type="none" w="med" len="med"/>
                    </a:lnT>
                    <a:lnB w="19050" cap="flat" cmpd="sng" algn="ctr">
                      <a:solidFill>
                        <a:srgbClr val="0033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folHlink"/>
                        </a:buClr>
                        <a:buSzPct val="90000"/>
                        <a:buFont typeface="Wingdings" panose="05000000000000000000" pitchFamily="2" charset="2"/>
                        <a:defRPr sz="2400">
                          <a:solidFill>
                            <a:schemeClr val="tx1"/>
                          </a:solidFill>
                          <a:latin typeface="Arial" panose="020B0604020202020204" pitchFamily="34" charset="0"/>
                        </a:defRPr>
                      </a:lvl1pPr>
                      <a:lvl2pPr marL="366713">
                        <a:spcBef>
                          <a:spcPct val="20000"/>
                        </a:spcBef>
                        <a:buClr>
                          <a:schemeClr val="accent1"/>
                        </a:buClr>
                        <a:buSzPct val="75000"/>
                        <a:buFont typeface="Wingdings" panose="05000000000000000000" pitchFamily="2" charset="2"/>
                        <a:defRPr sz="2200">
                          <a:solidFill>
                            <a:schemeClr val="tx1"/>
                          </a:solidFill>
                          <a:latin typeface="Arial" panose="020B0604020202020204" pitchFamily="34" charset="0"/>
                        </a:defRPr>
                      </a:lvl2pPr>
                      <a:lvl3pPr marL="776288">
                        <a:spcBef>
                          <a:spcPct val="20000"/>
                        </a:spcBef>
                        <a:buClr>
                          <a:schemeClr val="folHlink"/>
                        </a:buClr>
                        <a:buSzPct val="55000"/>
                        <a:buFont typeface="Wingdings" panose="05000000000000000000" pitchFamily="2" charset="2"/>
                        <a:defRPr sz="2100">
                          <a:solidFill>
                            <a:schemeClr val="tx1"/>
                          </a:solidFill>
                          <a:latin typeface="Arial" panose="020B0604020202020204" pitchFamily="34" charset="0"/>
                        </a:defRPr>
                      </a:lvl3pPr>
                      <a:lvl4pPr marL="1050925">
                        <a:spcBef>
                          <a:spcPct val="20000"/>
                        </a:spcBef>
                        <a:buClr>
                          <a:schemeClr val="accent1"/>
                        </a:buClr>
                        <a:buFont typeface="Wingdings" panose="05000000000000000000" pitchFamily="2" charset="2"/>
                        <a:defRPr>
                          <a:solidFill>
                            <a:schemeClr val="tx1"/>
                          </a:solidFill>
                          <a:latin typeface="Arial" panose="020B0604020202020204" pitchFamily="34" charset="0"/>
                        </a:defRPr>
                      </a:lvl4pPr>
                      <a:lvl5pPr marL="1325563">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17827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2399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6971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154363" eaLnBrk="0" fontAlgn="base" hangingPunct="0">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1" i="0" u="none" strike="noStrike" cap="none" normalizeH="0" baseline="0" smtClean="0">
                          <a:ln>
                            <a:noFill/>
                          </a:ln>
                          <a:solidFill>
                            <a:srgbClr val="0000CC"/>
                          </a:solidFill>
                          <a:effectLst/>
                          <a:latin typeface="Arial" panose="020B0604020202020204" pitchFamily="34" charset="0"/>
                        </a:rPr>
                        <a:t>Program</a:t>
                      </a:r>
                      <a:r>
                        <a:rPr kumimoji="0" lang="en-US" altLang="en-US" sz="2200" b="0" i="0" u="none" strike="noStrike" cap="none" normalizeH="0" baseline="0" smtClean="0">
                          <a:ln>
                            <a:noFill/>
                          </a:ln>
                          <a:solidFill>
                            <a:srgbClr val="0000CC"/>
                          </a:solidFill>
                          <a:effectLst/>
                          <a:latin typeface="Arial" panose="020B0604020202020204" pitchFamily="34" charset="0"/>
                        </a:rPr>
                        <a:t> &lt;tên chương trình&gt;;</a:t>
                      </a:r>
                    </a:p>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1" i="0" u="none" strike="noStrike" cap="none" normalizeH="0" baseline="0" smtClean="0">
                          <a:ln>
                            <a:noFill/>
                          </a:ln>
                          <a:solidFill>
                            <a:srgbClr val="0000CC"/>
                          </a:solidFill>
                          <a:effectLst/>
                          <a:latin typeface="Arial" panose="020B0604020202020204" pitchFamily="34" charset="0"/>
                        </a:rPr>
                        <a:t>Uses</a:t>
                      </a:r>
                      <a:r>
                        <a:rPr kumimoji="0" lang="en-US" altLang="en-US" sz="2200" b="0" i="0" u="none" strike="noStrike" cap="none" normalizeH="0" baseline="0" smtClean="0">
                          <a:ln>
                            <a:noFill/>
                          </a:ln>
                          <a:solidFill>
                            <a:srgbClr val="0000CC"/>
                          </a:solidFill>
                          <a:effectLst/>
                          <a:latin typeface="Arial" panose="020B0604020202020204" pitchFamily="34" charset="0"/>
                        </a:rPr>
                        <a:t> &lt;tên các thư viện&gt;;</a:t>
                      </a:r>
                    </a:p>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1" i="0" u="none" strike="noStrike" cap="none" normalizeH="0" baseline="0" smtClean="0">
                          <a:ln>
                            <a:noFill/>
                          </a:ln>
                          <a:solidFill>
                            <a:srgbClr val="0000CC"/>
                          </a:solidFill>
                          <a:effectLst/>
                          <a:latin typeface="Arial" panose="020B0604020202020204" pitchFamily="34" charset="0"/>
                        </a:rPr>
                        <a:t>Const</a:t>
                      </a:r>
                      <a:r>
                        <a:rPr kumimoji="0" lang="en-US" altLang="en-US" sz="2200" b="0" i="0" u="none" strike="noStrike" cap="none" normalizeH="0" baseline="0" smtClean="0">
                          <a:ln>
                            <a:noFill/>
                          </a:ln>
                          <a:solidFill>
                            <a:srgbClr val="0000CC"/>
                          </a:solidFill>
                          <a:effectLst/>
                          <a:latin typeface="Arial" panose="020B0604020202020204" pitchFamily="34" charset="0"/>
                        </a:rPr>
                        <a:t> &lt;tên hằng&gt; = &lt;giá trị của hằng&gt;;</a:t>
                      </a:r>
                    </a:p>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1" i="0" u="none" strike="noStrike" cap="none" normalizeH="0" baseline="0" smtClean="0">
                          <a:ln>
                            <a:noFill/>
                          </a:ln>
                          <a:solidFill>
                            <a:srgbClr val="0000CC"/>
                          </a:solidFill>
                          <a:effectLst/>
                          <a:latin typeface="Arial" panose="020B0604020202020204" pitchFamily="34" charset="0"/>
                        </a:rPr>
                        <a:t>Var</a:t>
                      </a:r>
                      <a:r>
                        <a:rPr kumimoji="0" lang="en-US" altLang="en-US" sz="2200" b="0" i="0" u="none" strike="noStrike" cap="none" normalizeH="0" baseline="0" smtClean="0">
                          <a:ln>
                            <a:noFill/>
                          </a:ln>
                          <a:solidFill>
                            <a:srgbClr val="0000CC"/>
                          </a:solidFill>
                          <a:effectLst/>
                          <a:latin typeface="Arial" panose="020B0604020202020204" pitchFamily="34" charset="0"/>
                        </a:rPr>
                        <a:t> &lt;danh sách tên biến&gt;: &lt;kiểu dữ liệu&gt;;</a:t>
                      </a:r>
                    </a:p>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anose="05000000000000000000" pitchFamily="2" charset="2"/>
                        <a:buNone/>
                        <a:tabLst/>
                      </a:pPr>
                      <a:r>
                        <a:rPr kumimoji="0" lang="en-US" altLang="en-US" sz="2200" b="0" i="1" u="none" strike="noStrike" cap="none" normalizeH="0" baseline="0" smtClean="0">
                          <a:ln>
                            <a:noFill/>
                          </a:ln>
                          <a:solidFill>
                            <a:srgbClr val="0000CC"/>
                          </a:solidFill>
                          <a:effectLst/>
                          <a:latin typeface="Arial" panose="020B0604020202020204" pitchFamily="34" charset="0"/>
                        </a:rPr>
                        <a:t>(* có thể còn có các khai báo khác* )</a:t>
                      </a:r>
                    </a:p>
                  </a:txBody>
                  <a:tcPr horzOverflow="overflow">
                    <a:lnL w="19050" cap="flat" cmpd="sng" algn="ctr">
                      <a:solidFill>
                        <a:srgbClr val="003300"/>
                      </a:solidFill>
                      <a:prstDash val="solid"/>
                      <a:round/>
                      <a:headEnd type="none" w="med" len="med"/>
                      <a:tailEnd type="none" w="med" len="med"/>
                    </a:lnL>
                    <a:lnR w="19050" cap="flat" cmpd="sng" algn="ctr">
                      <a:solidFill>
                        <a:srgbClr val="003300"/>
                      </a:solidFill>
                      <a:prstDash val="solid"/>
                      <a:round/>
                      <a:headEnd type="none" w="med" len="med"/>
                      <a:tailEnd type="none" w="med" len="med"/>
                    </a:lnR>
                    <a:lnT w="19050" cap="flat" cmpd="sng" algn="ctr">
                      <a:solidFill>
                        <a:srgbClr val="003300"/>
                      </a:solidFill>
                      <a:prstDash val="solid"/>
                      <a:round/>
                      <a:headEnd type="none" w="med" len="med"/>
                      <a:tailEnd type="none" w="med" len="med"/>
                    </a:lnT>
                    <a:lnB w="19050" cap="flat" cmpd="sng" algn="ctr">
                      <a:solidFill>
                        <a:srgbClr val="003300"/>
                      </a:solidFill>
                      <a:prstDash val="solid"/>
                      <a:round/>
                      <a:headEnd type="none" w="med" len="med"/>
                      <a:tailEnd type="none" w="med" len="med"/>
                    </a:lnB>
                    <a:lnTlToBr>
                      <a:noFill/>
                    </a:lnTlToBr>
                    <a:lnBlToTr>
                      <a:noFill/>
                    </a:lnBlToTr>
                    <a:solidFill>
                      <a:srgbClr val="FFFF00"/>
                    </a:solidFill>
                  </a:tcPr>
                </a:tc>
              </a:tr>
            </a:tbl>
          </a:graphicData>
        </a:graphic>
      </p:graphicFrame>
    </p:spTree>
    <p:extLst>
      <p:ext uri="{BB962C8B-B14F-4D97-AF65-F5344CB8AC3E}">
        <p14:creationId xmlns:p14="http://schemas.microsoft.com/office/powerpoint/2010/main" val="3231112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925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dirty="0" smtClean="0">
                <a:solidFill>
                  <a:srgbClr val="FF0066"/>
                </a:solidFill>
                <a:effectLst>
                  <a:outerShdw blurRad="38100" dist="38100" dir="2700000" algn="tl">
                    <a:srgbClr val="000000"/>
                  </a:outerShdw>
                </a:effectLst>
              </a:rPr>
              <a:t>1. BIẾN </a:t>
            </a:r>
            <a:r>
              <a:rPr lang="en-US" altLang="en-US" sz="3000" dirty="0">
                <a:solidFill>
                  <a:srgbClr val="FF0066"/>
                </a:solidFill>
                <a:effectLst>
                  <a:outerShdw blurRad="38100" dist="38100" dir="2700000" algn="tl">
                    <a:srgbClr val="000000"/>
                  </a:outerShdw>
                </a:effectLst>
              </a:rPr>
              <a:t>LÀ CÔNG CỤ TRONG LẬP TRÌNH</a:t>
            </a:r>
          </a:p>
        </p:txBody>
      </p:sp>
      <p:sp>
        <p:nvSpPr>
          <p:cNvPr id="2" name="AutoShape 3"/>
          <p:cNvSpPr>
            <a:spLocks noChangeArrowheads="1"/>
          </p:cNvSpPr>
          <p:nvPr/>
        </p:nvSpPr>
        <p:spPr bwMode="auto">
          <a:xfrm>
            <a:off x="106363" y="1362075"/>
            <a:ext cx="4752975" cy="773113"/>
          </a:xfrm>
          <a:prstGeom prst="cloudCallout">
            <a:avLst>
              <a:gd name="adj1" fmla="val -50968"/>
              <a:gd name="adj2" fmla="val 17320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66"/>
                </a:solidFill>
              </a:rPr>
              <a:t>Thế nào là Biến?</a:t>
            </a:r>
          </a:p>
        </p:txBody>
      </p:sp>
      <p:sp>
        <p:nvSpPr>
          <p:cNvPr id="194564" name="Text Box 4"/>
          <p:cNvSpPr txBox="1">
            <a:spLocks noChangeArrowheads="1"/>
          </p:cNvSpPr>
          <p:nvPr/>
        </p:nvSpPr>
        <p:spPr bwMode="auto">
          <a:xfrm>
            <a:off x="1187450" y="2297113"/>
            <a:ext cx="7777163" cy="1096962"/>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660033"/>
                </a:solidFill>
              </a:rPr>
              <a:t>Biến </a:t>
            </a:r>
            <a:r>
              <a:rPr lang="en-US" altLang="en-US" sz="2200" i="1">
                <a:solidFill>
                  <a:srgbClr val="660033"/>
                </a:solidFill>
              </a:rPr>
              <a:t>(biến nhớ): </a:t>
            </a:r>
            <a:r>
              <a:rPr lang="en-US" altLang="en-US" sz="2200">
                <a:solidFill>
                  <a:srgbClr val="660033"/>
                </a:solidFill>
              </a:rPr>
              <a:t>là đại lượng được đặt tên. Dùng để lưu trữ dữ liệu và dữ liệu của biến lưu trữ có thể được thay đổi trong quá trình thực hiện chương trình.</a:t>
            </a:r>
          </a:p>
        </p:txBody>
      </p:sp>
      <p:sp>
        <p:nvSpPr>
          <p:cNvPr id="3" name="AutoShape 3"/>
          <p:cNvSpPr>
            <a:spLocks noChangeArrowheads="1"/>
          </p:cNvSpPr>
          <p:nvPr/>
        </p:nvSpPr>
        <p:spPr bwMode="auto">
          <a:xfrm>
            <a:off x="179388" y="3989388"/>
            <a:ext cx="4752975" cy="773112"/>
          </a:xfrm>
          <a:prstGeom prst="cloudCallout">
            <a:avLst>
              <a:gd name="adj1" fmla="val -50968"/>
              <a:gd name="adj2" fmla="val 17320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66"/>
                </a:solidFill>
              </a:rPr>
              <a:t>Giá trị của biến là gì?</a:t>
            </a:r>
          </a:p>
        </p:txBody>
      </p:sp>
      <p:sp>
        <p:nvSpPr>
          <p:cNvPr id="194566" name="Text Box 6"/>
          <p:cNvSpPr txBox="1">
            <a:spLocks noChangeArrowheads="1"/>
          </p:cNvSpPr>
          <p:nvPr/>
        </p:nvSpPr>
        <p:spPr bwMode="auto">
          <a:xfrm>
            <a:off x="1260475" y="4924425"/>
            <a:ext cx="7777163" cy="427038"/>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200">
                <a:solidFill>
                  <a:srgbClr val="660033"/>
                </a:solidFill>
              </a:rPr>
              <a:t>Giá trị của biến là dữ liệu do biến lưu trữ</a:t>
            </a:r>
          </a:p>
        </p:txBody>
      </p:sp>
    </p:spTree>
    <p:extLst>
      <p:ext uri="{BB962C8B-B14F-4D97-AF65-F5344CB8AC3E}">
        <p14:creationId xmlns:p14="http://schemas.microsoft.com/office/powerpoint/2010/main" val="2233102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4564"/>
                                        </p:tgtEl>
                                        <p:attrNameLst>
                                          <p:attrName>style.visibility</p:attrName>
                                        </p:attrNameLst>
                                      </p:cBhvr>
                                      <p:to>
                                        <p:strVal val="visible"/>
                                      </p:to>
                                    </p:set>
                                    <p:animEffect transition="in" filter="wipe(left)">
                                      <p:cBhvr>
                                        <p:cTn id="13" dur="500"/>
                                        <p:tgtEl>
                                          <p:spTgt spid="194564"/>
                                        </p:tgtEl>
                                      </p:cBhvr>
                                    </p:animEffect>
                                  </p:childTnLst>
                                </p:cTn>
                              </p:par>
                            </p:childTnLst>
                          </p:cTn>
                        </p:par>
                        <p:par>
                          <p:cTn id="14" fill="hold" nodeType="afterGroup">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94566"/>
                                        </p:tgtEl>
                                        <p:attrNameLst>
                                          <p:attrName>style.visibility</p:attrName>
                                        </p:attrNameLst>
                                      </p:cBhvr>
                                      <p:to>
                                        <p:strVal val="visible"/>
                                      </p:to>
                                    </p:set>
                                    <p:animEffect transition="in" filter="wipe(left)">
                                      <p:cBhvr>
                                        <p:cTn id="23" dur="500"/>
                                        <p:tgtEl>
                                          <p:spTgt spid="194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4564" grpId="0" animBg="1"/>
      <p:bldP spid="3" grpId="0" animBg="1"/>
      <p:bldP spid="19456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Image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052513"/>
            <a:ext cx="8267700" cy="5040312"/>
          </a:xfrm>
          <a:prstGeom prst="rect">
            <a:avLst/>
          </a:prstGeom>
          <a:noFill/>
          <a:extLst>
            <a:ext uri="{909E8E84-426E-40DD-AFC4-6F175D3DCCD1}">
              <a14:hiddenFill xmlns:a14="http://schemas.microsoft.com/office/drawing/2010/main">
                <a:solidFill>
                  <a:srgbClr val="FFFFFF"/>
                </a:solidFill>
              </a14:hiddenFill>
            </a:ext>
          </a:extLst>
        </p:spPr>
      </p:pic>
      <p:pic>
        <p:nvPicPr>
          <p:cNvPr id="196611" name="Picture 3" descr="Image5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4619625"/>
            <a:ext cx="8255000" cy="1473200"/>
          </a:xfrm>
          <a:prstGeom prst="rect">
            <a:avLst/>
          </a:prstGeom>
          <a:noFill/>
          <a:extLst>
            <a:ext uri="{909E8E84-426E-40DD-AFC4-6F175D3DCCD1}">
              <a14:hiddenFill xmlns:a14="http://schemas.microsoft.com/office/drawing/2010/main">
                <a:solidFill>
                  <a:srgbClr val="FFFFFF"/>
                </a:solidFill>
              </a14:hiddenFill>
            </a:ext>
          </a:extLst>
        </p:spPr>
      </p:pic>
      <p:sp>
        <p:nvSpPr>
          <p:cNvPr id="196612" name="Text Box 4"/>
          <p:cNvSpPr txBox="1">
            <a:spLocks noChangeArrowheads="1"/>
          </p:cNvSpPr>
          <p:nvPr/>
        </p:nvSpPr>
        <p:spPr bwMode="auto">
          <a:xfrm>
            <a:off x="323850" y="654050"/>
            <a:ext cx="7070725" cy="396875"/>
          </a:xfrm>
          <a:prstGeom prst="rect">
            <a:avLst/>
          </a:prstGeom>
          <a:solidFill>
            <a:schemeClr val="bg1">
              <a:lumMod val="90000"/>
            </a:schemeClr>
          </a:solidFill>
          <a:ln>
            <a:noFill/>
          </a:ln>
          <a:effectLst/>
          <a:extLst/>
        </p:spPr>
        <p:txBody>
          <a:bodyPr wrap="none">
            <a:spAutoFit/>
          </a:bodyPr>
          <a:lstStyle/>
          <a:p>
            <a:pPr fontAlgn="base">
              <a:spcBef>
                <a:spcPct val="0"/>
              </a:spcBef>
              <a:spcAft>
                <a:spcPct val="0"/>
              </a:spcAft>
            </a:pPr>
            <a:r>
              <a:rPr lang="en-US" altLang="en-US" sz="2000">
                <a:solidFill>
                  <a:srgbClr val="800000"/>
                </a:solidFill>
              </a:rPr>
              <a:t>Ví dụ: giả sử cần in kết quả của phép cộng 15+5 ra màn hình</a:t>
            </a:r>
          </a:p>
        </p:txBody>
      </p:sp>
      <p:sp>
        <p:nvSpPr>
          <p:cNvPr id="196613" name="Line 5"/>
          <p:cNvSpPr>
            <a:spLocks noChangeShapeType="1"/>
          </p:cNvSpPr>
          <p:nvPr/>
        </p:nvSpPr>
        <p:spPr bwMode="auto">
          <a:xfrm flipV="1">
            <a:off x="2700338" y="2708275"/>
            <a:ext cx="1584325" cy="730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96614" name="Oval 6"/>
          <p:cNvSpPr>
            <a:spLocks noChangeArrowheads="1"/>
          </p:cNvSpPr>
          <p:nvPr/>
        </p:nvSpPr>
        <p:spPr bwMode="auto">
          <a:xfrm>
            <a:off x="971550" y="2492375"/>
            <a:ext cx="1728788" cy="431800"/>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96615" name="Text Box 7"/>
          <p:cNvSpPr txBox="1">
            <a:spLocks noChangeArrowheads="1"/>
          </p:cNvSpPr>
          <p:nvPr/>
        </p:nvSpPr>
        <p:spPr bwMode="auto">
          <a:xfrm>
            <a:off x="4284663" y="2492375"/>
            <a:ext cx="3455987" cy="4064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Câu lệnh của phép công</a:t>
            </a:r>
          </a:p>
        </p:txBody>
      </p:sp>
      <p:sp>
        <p:nvSpPr>
          <p:cNvPr id="8"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dirty="0" smtClean="0">
                <a:solidFill>
                  <a:srgbClr val="FF0066"/>
                </a:solidFill>
                <a:effectLst>
                  <a:outerShdw blurRad="38100" dist="38100" dir="2700000" algn="tl">
                    <a:srgbClr val="000000"/>
                  </a:outerShdw>
                </a:effectLst>
              </a:rPr>
              <a:t>1. BIẾN </a:t>
            </a:r>
            <a:r>
              <a:rPr lang="en-US" altLang="en-US" sz="3000" dirty="0">
                <a:solidFill>
                  <a:srgbClr val="FF0066"/>
                </a:solidFill>
                <a:effectLst>
                  <a:outerShdw blurRad="38100" dist="38100" dir="2700000" algn="tl">
                    <a:srgbClr val="000000"/>
                  </a:outerShdw>
                </a:effectLst>
              </a:rPr>
              <a:t>LÀ CÔNG CỤ TRONG LẬP TRÌNH</a:t>
            </a:r>
          </a:p>
        </p:txBody>
      </p:sp>
    </p:spTree>
    <p:extLst>
      <p:ext uri="{BB962C8B-B14F-4D97-AF65-F5344CB8AC3E}">
        <p14:creationId xmlns:p14="http://schemas.microsoft.com/office/powerpoint/2010/main" val="20008109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repeatCount="3000" fill="hold" grpId="0" nodeType="clickEffect">
                                  <p:stCondLst>
                                    <p:cond delay="0"/>
                                  </p:stCondLst>
                                  <p:childTnLst>
                                    <p:set>
                                      <p:cBhvr>
                                        <p:cTn id="6" dur="1" fill="hold">
                                          <p:stCondLst>
                                            <p:cond delay="0"/>
                                          </p:stCondLst>
                                        </p:cTn>
                                        <p:tgtEl>
                                          <p:spTgt spid="196614"/>
                                        </p:tgtEl>
                                        <p:attrNameLst>
                                          <p:attrName>style.visibility</p:attrName>
                                        </p:attrNameLst>
                                      </p:cBhvr>
                                      <p:to>
                                        <p:strVal val="visible"/>
                                      </p:to>
                                    </p:set>
                                    <p:animEffect transition="in" filter="fade">
                                      <p:cBhvr>
                                        <p:cTn id="7" dur="1000"/>
                                        <p:tgtEl>
                                          <p:spTgt spid="196614"/>
                                        </p:tgtEl>
                                      </p:cBhvr>
                                    </p:animEffect>
                                  </p:childTnLst>
                                </p:cTn>
                              </p:par>
                            </p:childTnLst>
                          </p:cTn>
                        </p:par>
                        <p:par>
                          <p:cTn id="8" fill="hold" nodeType="afterGroup">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196613"/>
                                        </p:tgtEl>
                                        <p:attrNameLst>
                                          <p:attrName>style.visibility</p:attrName>
                                        </p:attrNameLst>
                                      </p:cBhvr>
                                      <p:to>
                                        <p:strVal val="visible"/>
                                      </p:to>
                                    </p:set>
                                    <p:animEffect transition="in" filter="wipe(up)">
                                      <p:cBhvr>
                                        <p:cTn id="11" dur="500"/>
                                        <p:tgtEl>
                                          <p:spTgt spid="196613"/>
                                        </p:tgtEl>
                                      </p:cBhvr>
                                    </p:animEffect>
                                  </p:childTnLst>
                                </p:cTn>
                              </p:par>
                            </p:childTnLst>
                          </p:cTn>
                        </p:par>
                        <p:par>
                          <p:cTn id="12" fill="hold" nodeType="afterGroup">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196615"/>
                                        </p:tgtEl>
                                        <p:attrNameLst>
                                          <p:attrName>style.visibility</p:attrName>
                                        </p:attrNameLst>
                                      </p:cBhvr>
                                      <p:to>
                                        <p:strVal val="visible"/>
                                      </p:to>
                                    </p:set>
                                    <p:animEffect transition="in" filter="fade">
                                      <p:cBhvr>
                                        <p:cTn id="15" dur="500"/>
                                        <p:tgtEl>
                                          <p:spTgt spid="196615"/>
                                        </p:tgtEl>
                                      </p:cBhvr>
                                    </p:animEffect>
                                  </p:childTnLst>
                                </p:cTn>
                              </p:par>
                            </p:childTnLst>
                          </p:cTn>
                        </p:par>
                        <p:par>
                          <p:cTn id="16" fill="hold" nodeType="afterGroup">
                            <p:stCondLst>
                              <p:cond delay="4000"/>
                            </p:stCondLst>
                            <p:childTnLst>
                              <p:par>
                                <p:cTn id="17" presetID="10" presetClass="entr" presetSubtype="0" fill="hold" nodeType="afterEffect">
                                  <p:stCondLst>
                                    <p:cond delay="0"/>
                                  </p:stCondLst>
                                  <p:childTnLst>
                                    <p:set>
                                      <p:cBhvr>
                                        <p:cTn id="18" dur="1" fill="hold">
                                          <p:stCondLst>
                                            <p:cond delay="0"/>
                                          </p:stCondLst>
                                        </p:cTn>
                                        <p:tgtEl>
                                          <p:spTgt spid="196611"/>
                                        </p:tgtEl>
                                        <p:attrNameLst>
                                          <p:attrName>style.visibility</p:attrName>
                                        </p:attrNameLst>
                                      </p:cBhvr>
                                      <p:to>
                                        <p:strVal val="visible"/>
                                      </p:to>
                                    </p:set>
                                    <p:animEffect transition="in" filter="fade">
                                      <p:cBhvr>
                                        <p:cTn id="19" dur="1000"/>
                                        <p:tgtEl>
                                          <p:spTgt spid="196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3" grpId="0" animBg="1"/>
      <p:bldP spid="196614" grpId="0" animBg="1"/>
      <p:bldP spid="1966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2"/>
          <p:cNvSpPr txBox="1">
            <a:spLocks noChangeArrowheads="1"/>
          </p:cNvSpPr>
          <p:nvPr/>
        </p:nvSpPr>
        <p:spPr bwMode="auto">
          <a:xfrm>
            <a:off x="395288" y="690563"/>
            <a:ext cx="8351838" cy="701675"/>
          </a:xfrm>
          <a:prstGeom prst="rect">
            <a:avLst/>
          </a:prstGeom>
          <a:solidFill>
            <a:schemeClr val="bg1">
              <a:lumMod val="90000"/>
            </a:schemeClr>
          </a:solidFill>
          <a:ln>
            <a:noFill/>
          </a:ln>
          <a:effectLst/>
          <a:extLst/>
        </p:spPr>
        <p:txBody>
          <a:bodyPr>
            <a:spAutoFit/>
          </a:bodyPr>
          <a:lstStyle/>
          <a:p>
            <a:pPr fontAlgn="base">
              <a:spcBef>
                <a:spcPct val="0"/>
              </a:spcBef>
              <a:spcAft>
                <a:spcPct val="0"/>
              </a:spcAft>
            </a:pPr>
            <a:r>
              <a:rPr lang="en-US" altLang="en-US" sz="2000">
                <a:solidFill>
                  <a:srgbClr val="800000"/>
                </a:solidFill>
              </a:rPr>
              <a:t>Ví dụ: giả sử cần in kết quả của phép cộng ra màn hình khi hai số được nhập từ bàn phím</a:t>
            </a:r>
          </a:p>
        </p:txBody>
      </p:sp>
      <p:pic>
        <p:nvPicPr>
          <p:cNvPr id="1986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668463"/>
            <a:ext cx="8424862"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8660" name="Line 4"/>
          <p:cNvSpPr>
            <a:spLocks noChangeShapeType="1"/>
          </p:cNvSpPr>
          <p:nvPr/>
        </p:nvSpPr>
        <p:spPr bwMode="auto">
          <a:xfrm flipV="1">
            <a:off x="5148263" y="3181350"/>
            <a:ext cx="1584325" cy="730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98661" name="Oval 5"/>
          <p:cNvSpPr>
            <a:spLocks noChangeArrowheads="1"/>
          </p:cNvSpPr>
          <p:nvPr/>
        </p:nvSpPr>
        <p:spPr bwMode="auto">
          <a:xfrm>
            <a:off x="827088" y="3036888"/>
            <a:ext cx="4321175" cy="503237"/>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98662" name="Text Box 6"/>
          <p:cNvSpPr txBox="1">
            <a:spLocks noChangeArrowheads="1"/>
          </p:cNvSpPr>
          <p:nvPr/>
        </p:nvSpPr>
        <p:spPr bwMode="auto">
          <a:xfrm>
            <a:off x="6732588" y="2965450"/>
            <a:ext cx="2411412" cy="7112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Câu lệnh dùng để nhập giá trị x, y</a:t>
            </a:r>
          </a:p>
        </p:txBody>
      </p:sp>
      <p:sp>
        <p:nvSpPr>
          <p:cNvPr id="7"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dirty="0" smtClean="0">
                <a:solidFill>
                  <a:srgbClr val="FF0066"/>
                </a:solidFill>
                <a:effectLst>
                  <a:outerShdw blurRad="38100" dist="38100" dir="2700000" algn="tl">
                    <a:srgbClr val="000000"/>
                  </a:outerShdw>
                </a:effectLst>
              </a:rPr>
              <a:t>1. BIẾN </a:t>
            </a:r>
            <a:r>
              <a:rPr lang="en-US" altLang="en-US" sz="3000" dirty="0">
                <a:solidFill>
                  <a:srgbClr val="FF0066"/>
                </a:solidFill>
                <a:effectLst>
                  <a:outerShdw blurRad="38100" dist="38100" dir="2700000" algn="tl">
                    <a:srgbClr val="000000"/>
                  </a:outerShdw>
                </a:effectLst>
              </a:rPr>
              <a:t>LÀ CÔNG CỤ TRONG LẬP TRÌNH</a:t>
            </a:r>
          </a:p>
        </p:txBody>
      </p:sp>
    </p:spTree>
    <p:extLst>
      <p:ext uri="{BB962C8B-B14F-4D97-AF65-F5344CB8AC3E}">
        <p14:creationId xmlns:p14="http://schemas.microsoft.com/office/powerpoint/2010/main" val="36030466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repeatCount="3000" fill="hold" grpId="0" nodeType="clickEffect">
                                  <p:stCondLst>
                                    <p:cond delay="0"/>
                                  </p:stCondLst>
                                  <p:childTnLst>
                                    <p:set>
                                      <p:cBhvr>
                                        <p:cTn id="6" dur="1" fill="hold">
                                          <p:stCondLst>
                                            <p:cond delay="0"/>
                                          </p:stCondLst>
                                        </p:cTn>
                                        <p:tgtEl>
                                          <p:spTgt spid="198661"/>
                                        </p:tgtEl>
                                        <p:attrNameLst>
                                          <p:attrName>style.visibility</p:attrName>
                                        </p:attrNameLst>
                                      </p:cBhvr>
                                      <p:to>
                                        <p:strVal val="visible"/>
                                      </p:to>
                                    </p:set>
                                    <p:animEffect transition="in" filter="fade">
                                      <p:cBhvr>
                                        <p:cTn id="7" dur="1000"/>
                                        <p:tgtEl>
                                          <p:spTgt spid="198661"/>
                                        </p:tgtEl>
                                      </p:cBhvr>
                                    </p:animEffect>
                                  </p:childTnLst>
                                </p:cTn>
                              </p:par>
                            </p:childTnLst>
                          </p:cTn>
                        </p:par>
                        <p:par>
                          <p:cTn id="8" fill="hold" nodeType="afterGroup">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198660"/>
                                        </p:tgtEl>
                                        <p:attrNameLst>
                                          <p:attrName>style.visibility</p:attrName>
                                        </p:attrNameLst>
                                      </p:cBhvr>
                                      <p:to>
                                        <p:strVal val="visible"/>
                                      </p:to>
                                    </p:set>
                                    <p:animEffect transition="in" filter="wipe(up)">
                                      <p:cBhvr>
                                        <p:cTn id="11" dur="500"/>
                                        <p:tgtEl>
                                          <p:spTgt spid="198660"/>
                                        </p:tgtEl>
                                      </p:cBhvr>
                                    </p:animEffect>
                                  </p:childTnLst>
                                </p:cTn>
                              </p:par>
                            </p:childTnLst>
                          </p:cTn>
                        </p:par>
                        <p:par>
                          <p:cTn id="12" fill="hold" nodeType="afterGroup">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198662"/>
                                        </p:tgtEl>
                                        <p:attrNameLst>
                                          <p:attrName>style.visibility</p:attrName>
                                        </p:attrNameLst>
                                      </p:cBhvr>
                                      <p:to>
                                        <p:strVal val="visible"/>
                                      </p:to>
                                    </p:set>
                                    <p:animEffect transition="in" filter="fade">
                                      <p:cBhvr>
                                        <p:cTn id="15" dur="500"/>
                                        <p:tgtEl>
                                          <p:spTgt spid="198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0" grpId="0" animBg="1"/>
      <p:bldP spid="198661" grpId="0" animBg="1"/>
      <p:bldP spid="1986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257175" y="856437"/>
            <a:ext cx="7070725" cy="396875"/>
          </a:xfrm>
          <a:prstGeom prst="rect">
            <a:avLst/>
          </a:prstGeom>
          <a:solidFill>
            <a:schemeClr val="bg1">
              <a:lumMod val="90000"/>
            </a:schemeClr>
          </a:solidFill>
          <a:ln>
            <a:noFill/>
          </a:ln>
          <a:effectLst/>
          <a:extLst/>
        </p:spPr>
        <p:txBody>
          <a:bodyPr wrap="none">
            <a:spAutoFit/>
          </a:bodyPr>
          <a:lstStyle/>
          <a:p>
            <a:pPr fontAlgn="base">
              <a:spcBef>
                <a:spcPct val="0"/>
              </a:spcBef>
              <a:spcAft>
                <a:spcPct val="0"/>
              </a:spcAft>
            </a:pPr>
            <a:r>
              <a:rPr lang="en-US" altLang="en-US" sz="2000">
                <a:solidFill>
                  <a:srgbClr val="800000"/>
                </a:solidFill>
              </a:rPr>
              <a:t>Ví dụ: giả sử cần in kết quả của phép cộng 15+5 ra màn hình</a:t>
            </a:r>
          </a:p>
        </p:txBody>
      </p:sp>
      <p:pic>
        <p:nvPicPr>
          <p:cNvPr id="2007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1952625"/>
            <a:ext cx="8424863" cy="4365625"/>
          </a:xfrm>
          <a:prstGeom prst="rect">
            <a:avLst/>
          </a:prstGeom>
          <a:solidFill>
            <a:schemeClr val="bg1">
              <a:lumMod val="90000"/>
            </a:schemeClr>
          </a:solidFill>
          <a:ln>
            <a:noFill/>
          </a:ln>
          <a:effectLst/>
          <a:extLst/>
        </p:spPr>
      </p:pic>
      <p:sp>
        <p:nvSpPr>
          <p:cNvPr id="200708" name="AutoShape 4"/>
          <p:cNvSpPr>
            <a:spLocks noChangeArrowheads="1"/>
          </p:cNvSpPr>
          <p:nvPr/>
        </p:nvSpPr>
        <p:spPr bwMode="auto">
          <a:xfrm>
            <a:off x="3132138" y="1844675"/>
            <a:ext cx="4103687" cy="504825"/>
          </a:xfrm>
          <a:prstGeom prst="wedgeRoundRectCallout">
            <a:avLst>
              <a:gd name="adj1" fmla="val -71546"/>
              <a:gd name="adj2" fmla="val -63523"/>
              <a:gd name="adj3" fmla="val 16667"/>
            </a:avLst>
          </a:prstGeom>
          <a:solidFill>
            <a:schemeClr val="bg1">
              <a:lumMod val="90000"/>
            </a:schemeClr>
          </a:solidFill>
          <a:ln w="9525">
            <a:solidFill>
              <a:srgbClr val="800000"/>
            </a:solidFill>
            <a:miter lim="800000"/>
            <a:headEnd/>
            <a:tailEnd/>
          </a:ln>
          <a:effectLst/>
          <a:extLst/>
        </p:spPr>
        <p:txBody>
          <a:bodyPr/>
          <a:lstStyle/>
          <a:p>
            <a:pPr algn="ctr" fontAlgn="base">
              <a:spcBef>
                <a:spcPct val="0"/>
              </a:spcBef>
              <a:spcAft>
                <a:spcPct val="0"/>
              </a:spcAft>
            </a:pPr>
            <a:r>
              <a:rPr lang="en-US" altLang="en-US">
                <a:solidFill>
                  <a:srgbClr val="000099"/>
                </a:solidFill>
              </a:rPr>
              <a:t>Nhập giá trị x bất kì, sau đó enter</a:t>
            </a:r>
          </a:p>
        </p:txBody>
      </p:sp>
      <p:pic>
        <p:nvPicPr>
          <p:cNvPr id="2007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486" y="1993900"/>
            <a:ext cx="8455025" cy="4445000"/>
          </a:xfrm>
          <a:prstGeom prst="rect">
            <a:avLst/>
          </a:prstGeom>
          <a:solidFill>
            <a:schemeClr val="bg1">
              <a:lumMod val="90000"/>
            </a:schemeClr>
          </a:solidFill>
          <a:ln>
            <a:noFill/>
          </a:ln>
          <a:effectLst/>
          <a:extLst/>
        </p:spPr>
      </p:pic>
      <p:sp>
        <p:nvSpPr>
          <p:cNvPr id="200710" name="AutoShape 6"/>
          <p:cNvSpPr>
            <a:spLocks noChangeArrowheads="1"/>
          </p:cNvSpPr>
          <p:nvPr/>
        </p:nvSpPr>
        <p:spPr bwMode="auto">
          <a:xfrm>
            <a:off x="3059113" y="1700213"/>
            <a:ext cx="4103687" cy="504825"/>
          </a:xfrm>
          <a:prstGeom prst="wedgeRoundRectCallout">
            <a:avLst>
              <a:gd name="adj1" fmla="val -72671"/>
              <a:gd name="adj2" fmla="val -2514"/>
              <a:gd name="adj3" fmla="val 16667"/>
            </a:avLst>
          </a:prstGeom>
          <a:solidFill>
            <a:schemeClr val="bg1">
              <a:lumMod val="90000"/>
            </a:schemeClr>
          </a:solidFill>
          <a:ln w="9525">
            <a:solidFill>
              <a:srgbClr val="800000"/>
            </a:solidFill>
            <a:miter lim="800000"/>
            <a:headEnd/>
            <a:tailEnd/>
          </a:ln>
          <a:effectLst/>
          <a:extLst/>
        </p:spPr>
        <p:txBody>
          <a:bodyPr/>
          <a:lstStyle/>
          <a:p>
            <a:pPr algn="ctr" fontAlgn="base">
              <a:spcBef>
                <a:spcPct val="0"/>
              </a:spcBef>
              <a:spcAft>
                <a:spcPct val="0"/>
              </a:spcAft>
            </a:pPr>
            <a:r>
              <a:rPr lang="en-US" altLang="en-US">
                <a:solidFill>
                  <a:srgbClr val="000099"/>
                </a:solidFill>
              </a:rPr>
              <a:t>Nhập giá trị y bất kì, sau đó enter</a:t>
            </a:r>
          </a:p>
        </p:txBody>
      </p:sp>
      <p:pic>
        <p:nvPicPr>
          <p:cNvPr id="20071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568" y="1952625"/>
            <a:ext cx="8424863" cy="4435475"/>
          </a:xfrm>
          <a:prstGeom prst="rect">
            <a:avLst/>
          </a:prstGeom>
          <a:solidFill>
            <a:schemeClr val="bg1">
              <a:lumMod val="90000"/>
            </a:schemeClr>
          </a:solidFill>
          <a:ln>
            <a:noFill/>
          </a:ln>
          <a:effectLst/>
          <a:extLst/>
        </p:spPr>
      </p:pic>
      <p:sp>
        <p:nvSpPr>
          <p:cNvPr id="8"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dirty="0" smtClean="0">
                <a:solidFill>
                  <a:srgbClr val="FF0066"/>
                </a:solidFill>
                <a:effectLst>
                  <a:outerShdw blurRad="38100" dist="38100" dir="2700000" algn="tl">
                    <a:srgbClr val="000000"/>
                  </a:outerShdw>
                </a:effectLst>
              </a:rPr>
              <a:t>1. BIẾN </a:t>
            </a:r>
            <a:r>
              <a:rPr lang="en-US" altLang="en-US" sz="3000" dirty="0">
                <a:solidFill>
                  <a:srgbClr val="FF0066"/>
                </a:solidFill>
                <a:effectLst>
                  <a:outerShdw blurRad="38100" dist="38100" dir="2700000" algn="tl">
                    <a:srgbClr val="000000"/>
                  </a:outerShdw>
                </a:effectLst>
              </a:rPr>
              <a:t>LÀ CÔNG CỤ TRONG LẬP TRÌNH</a:t>
            </a:r>
          </a:p>
        </p:txBody>
      </p:sp>
    </p:spTree>
    <p:extLst>
      <p:ext uri="{BB962C8B-B14F-4D97-AF65-F5344CB8AC3E}">
        <p14:creationId xmlns:p14="http://schemas.microsoft.com/office/powerpoint/2010/main" val="3071645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0708"/>
                                        </p:tgtEl>
                                        <p:attrNameLst>
                                          <p:attrName>style.visibility</p:attrName>
                                        </p:attrNameLst>
                                      </p:cBhvr>
                                      <p:to>
                                        <p:strVal val="visible"/>
                                      </p:to>
                                    </p:set>
                                    <p:animEffect transition="in" filter="wipe(left)">
                                      <p:cBhvr>
                                        <p:cTn id="7" dur="500"/>
                                        <p:tgtEl>
                                          <p:spTgt spid="2007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0709"/>
                                        </p:tgtEl>
                                        <p:attrNameLst>
                                          <p:attrName>style.visibility</p:attrName>
                                        </p:attrNameLst>
                                      </p:cBhvr>
                                      <p:to>
                                        <p:strVal val="visible"/>
                                      </p:to>
                                    </p:set>
                                    <p:animEffect transition="in" filter="fade">
                                      <p:cBhvr>
                                        <p:cTn id="12" dur="500"/>
                                        <p:tgtEl>
                                          <p:spTgt spid="200709"/>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00710"/>
                                        </p:tgtEl>
                                        <p:attrNameLst>
                                          <p:attrName>style.visibility</p:attrName>
                                        </p:attrNameLst>
                                      </p:cBhvr>
                                      <p:to>
                                        <p:strVal val="visible"/>
                                      </p:to>
                                    </p:set>
                                    <p:animEffect transition="in" filter="wipe(left)">
                                      <p:cBhvr>
                                        <p:cTn id="16" dur="500"/>
                                        <p:tgtEl>
                                          <p:spTgt spid="20071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00711"/>
                                        </p:tgtEl>
                                        <p:attrNameLst>
                                          <p:attrName>style.visibility</p:attrName>
                                        </p:attrNameLst>
                                      </p:cBhvr>
                                      <p:to>
                                        <p:strVal val="visible"/>
                                      </p:to>
                                    </p:set>
                                    <p:animEffect transition="in" filter="fade">
                                      <p:cBhvr>
                                        <p:cTn id="21" dur="500"/>
                                        <p:tgtEl>
                                          <p:spTgt spid="200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8" grpId="0" animBg="1"/>
      <p:bldP spid="2007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179388" y="1196975"/>
            <a:ext cx="4752975" cy="773113"/>
          </a:xfrm>
          <a:prstGeom prst="cloudCallout">
            <a:avLst>
              <a:gd name="adj1" fmla="val -50968"/>
              <a:gd name="adj2" fmla="val 17320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0066"/>
                </a:solidFill>
              </a:rPr>
              <a:t>Biến có cần phải khai báo trước?</a:t>
            </a:r>
          </a:p>
        </p:txBody>
      </p:sp>
      <p:sp>
        <p:nvSpPr>
          <p:cNvPr id="202755" name="Text Box 3"/>
          <p:cNvSpPr txBox="1">
            <a:spLocks noChangeArrowheads="1"/>
          </p:cNvSpPr>
          <p:nvPr/>
        </p:nvSpPr>
        <p:spPr bwMode="auto">
          <a:xfrm>
            <a:off x="1187450" y="2390775"/>
            <a:ext cx="7777163" cy="822325"/>
          </a:xfrm>
          <a:prstGeom prst="rect">
            <a:avLst/>
          </a:prstGeom>
          <a:solidFill>
            <a:srgbClr val="CCFFCC"/>
          </a:solidFill>
          <a:ln>
            <a:noFill/>
          </a:ln>
          <a:effectLst>
            <a:prstShdw prst="shdw17" dist="17961" dir="2700000">
              <a:srgbClr val="CC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2400">
                <a:solidFill>
                  <a:srgbClr val="660033"/>
                </a:solidFill>
              </a:rPr>
              <a:t>Các biến dùng trong chương trình đều phải được khai báo tên của biến.</a:t>
            </a:r>
          </a:p>
        </p:txBody>
      </p:sp>
      <p:sp>
        <p:nvSpPr>
          <p:cNvPr id="6148"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2. </a:t>
            </a:r>
            <a:r>
              <a:rPr lang="en-US" altLang="en-US" sz="3000" dirty="0" smtClean="0">
                <a:solidFill>
                  <a:srgbClr val="FF0066"/>
                </a:solidFill>
                <a:effectLst>
                  <a:outerShdw blurRad="38100" dist="38100" dir="2700000" algn="tl">
                    <a:srgbClr val="000000"/>
                  </a:outerShdw>
                </a:effectLst>
              </a:rPr>
              <a:t>KHAI </a:t>
            </a:r>
            <a:r>
              <a:rPr lang="en-US" altLang="en-US" sz="3000" dirty="0">
                <a:solidFill>
                  <a:srgbClr val="FF0066"/>
                </a:solidFill>
                <a:effectLst>
                  <a:outerShdw blurRad="38100" dist="38100" dir="2700000" algn="tl">
                    <a:srgbClr val="000000"/>
                  </a:outerShdw>
                </a:effectLst>
              </a:rPr>
              <a:t>BÁO BIẾN</a:t>
            </a:r>
          </a:p>
        </p:txBody>
      </p:sp>
      <p:sp>
        <p:nvSpPr>
          <p:cNvPr id="89091" name="AutoShape 3"/>
          <p:cNvSpPr>
            <a:spLocks noChangeArrowheads="1"/>
          </p:cNvSpPr>
          <p:nvPr/>
        </p:nvSpPr>
        <p:spPr bwMode="auto">
          <a:xfrm>
            <a:off x="152400" y="3729038"/>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i="1">
                <a:solidFill>
                  <a:srgbClr val="006600"/>
                </a:solidFill>
              </a:rPr>
              <a:t>Trong ngôn ngữ lập trình Pascal, hãy cho biết các thao tác khi khai báo biến của chương trình?</a:t>
            </a:r>
          </a:p>
        </p:txBody>
      </p:sp>
      <p:sp>
        <p:nvSpPr>
          <p:cNvPr id="202758" name="Text Box 6"/>
          <p:cNvSpPr txBox="1">
            <a:spLocks noChangeArrowheads="1"/>
          </p:cNvSpPr>
          <p:nvPr/>
        </p:nvSpPr>
        <p:spPr bwMode="auto">
          <a:xfrm>
            <a:off x="3203575" y="5373688"/>
            <a:ext cx="4291013" cy="8223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400" dirty="0" err="1">
                <a:solidFill>
                  <a:srgbClr val="FFFFE1"/>
                </a:solidFill>
              </a:rPr>
              <a:t>Khai</a:t>
            </a:r>
            <a:r>
              <a:rPr lang="en-US" altLang="en-US" sz="2400" dirty="0">
                <a:solidFill>
                  <a:srgbClr val="FFFFE1"/>
                </a:solidFill>
              </a:rPr>
              <a:t> </a:t>
            </a:r>
            <a:r>
              <a:rPr lang="en-US" altLang="en-US" sz="2400" dirty="0" err="1">
                <a:solidFill>
                  <a:srgbClr val="FFFFE1"/>
                </a:solidFill>
              </a:rPr>
              <a:t>báo</a:t>
            </a:r>
            <a:r>
              <a:rPr lang="en-US" altLang="en-US" sz="2400" dirty="0">
                <a:solidFill>
                  <a:srgbClr val="FFFFE1"/>
                </a:solidFill>
              </a:rPr>
              <a:t> </a:t>
            </a:r>
            <a:r>
              <a:rPr lang="en-US" altLang="en-US" sz="2400" b="1" dirty="0" err="1">
                <a:solidFill>
                  <a:srgbClr val="FFFFE1"/>
                </a:solidFill>
              </a:rPr>
              <a:t>tên</a:t>
            </a:r>
            <a:r>
              <a:rPr lang="en-US" altLang="en-US" sz="2400" b="1" dirty="0">
                <a:solidFill>
                  <a:srgbClr val="FFFFE1"/>
                </a:solidFill>
              </a:rPr>
              <a:t> </a:t>
            </a:r>
            <a:r>
              <a:rPr lang="en-US" altLang="en-US" sz="2400" b="1" dirty="0" err="1">
                <a:solidFill>
                  <a:srgbClr val="FFFFE1"/>
                </a:solidFill>
              </a:rPr>
              <a:t>biến</a:t>
            </a:r>
            <a:r>
              <a:rPr lang="en-US" altLang="en-US" sz="2400" b="1" dirty="0">
                <a:solidFill>
                  <a:srgbClr val="FFFFE1"/>
                </a:solidFill>
              </a:rPr>
              <a:t>;</a:t>
            </a:r>
          </a:p>
          <a:p>
            <a:pPr fontAlgn="base">
              <a:spcBef>
                <a:spcPct val="0"/>
              </a:spcBef>
              <a:spcAft>
                <a:spcPct val="0"/>
              </a:spcAft>
            </a:pPr>
            <a:r>
              <a:rPr lang="en-US" altLang="en-US" sz="2400" dirty="0" err="1">
                <a:solidFill>
                  <a:srgbClr val="FFFFE1"/>
                </a:solidFill>
              </a:rPr>
              <a:t>Khai</a:t>
            </a:r>
            <a:r>
              <a:rPr lang="en-US" altLang="en-US" sz="2400" dirty="0">
                <a:solidFill>
                  <a:srgbClr val="FFFFE1"/>
                </a:solidFill>
              </a:rPr>
              <a:t> </a:t>
            </a:r>
            <a:r>
              <a:rPr lang="en-US" altLang="en-US" sz="2400" dirty="0" err="1">
                <a:solidFill>
                  <a:srgbClr val="FFFFE1"/>
                </a:solidFill>
              </a:rPr>
              <a:t>báo</a:t>
            </a:r>
            <a:r>
              <a:rPr lang="en-US" altLang="en-US" sz="2400" dirty="0">
                <a:solidFill>
                  <a:srgbClr val="FFFFE1"/>
                </a:solidFill>
              </a:rPr>
              <a:t> </a:t>
            </a:r>
            <a:r>
              <a:rPr lang="en-US" altLang="en-US" sz="2400" b="1" dirty="0" err="1">
                <a:solidFill>
                  <a:srgbClr val="FFFFE1"/>
                </a:solidFill>
              </a:rPr>
              <a:t>kiểu</a:t>
            </a:r>
            <a:r>
              <a:rPr lang="en-US" altLang="en-US" sz="2400" b="1" dirty="0">
                <a:solidFill>
                  <a:srgbClr val="FFFFE1"/>
                </a:solidFill>
              </a:rPr>
              <a:t> </a:t>
            </a:r>
            <a:r>
              <a:rPr lang="en-US" altLang="en-US" sz="2400" b="1" dirty="0" err="1">
                <a:solidFill>
                  <a:srgbClr val="FFFFE1"/>
                </a:solidFill>
              </a:rPr>
              <a:t>dữ</a:t>
            </a:r>
            <a:r>
              <a:rPr lang="en-US" altLang="en-US" sz="2400" b="1" dirty="0">
                <a:solidFill>
                  <a:srgbClr val="FFFFE1"/>
                </a:solidFill>
              </a:rPr>
              <a:t> </a:t>
            </a:r>
            <a:r>
              <a:rPr lang="en-US" altLang="en-US" sz="2400" b="1" dirty="0" err="1">
                <a:solidFill>
                  <a:srgbClr val="FFFFE1"/>
                </a:solidFill>
              </a:rPr>
              <a:t>liệu</a:t>
            </a:r>
            <a:r>
              <a:rPr lang="en-US" altLang="en-US" sz="2400" b="1" dirty="0">
                <a:solidFill>
                  <a:srgbClr val="FFFFE1"/>
                </a:solidFill>
              </a:rPr>
              <a:t> </a:t>
            </a:r>
            <a:r>
              <a:rPr lang="en-US" altLang="en-US" sz="2400" dirty="0" err="1">
                <a:solidFill>
                  <a:srgbClr val="FFFFE1"/>
                </a:solidFill>
              </a:rPr>
              <a:t>của</a:t>
            </a:r>
            <a:r>
              <a:rPr lang="en-US" altLang="en-US" sz="2400" dirty="0">
                <a:solidFill>
                  <a:srgbClr val="FFFFE1"/>
                </a:solidFill>
              </a:rPr>
              <a:t> </a:t>
            </a:r>
            <a:r>
              <a:rPr lang="en-US" altLang="en-US" sz="2400" dirty="0" err="1">
                <a:solidFill>
                  <a:srgbClr val="FFFFE1"/>
                </a:solidFill>
              </a:rPr>
              <a:t>biến</a:t>
            </a:r>
            <a:endParaRPr lang="en-US" altLang="en-US" sz="2400" dirty="0">
              <a:solidFill>
                <a:srgbClr val="FFFFE1"/>
              </a:solidFill>
            </a:endParaRPr>
          </a:p>
        </p:txBody>
      </p:sp>
    </p:spTree>
    <p:extLst>
      <p:ext uri="{BB962C8B-B14F-4D97-AF65-F5344CB8AC3E}">
        <p14:creationId xmlns:p14="http://schemas.microsoft.com/office/powerpoint/2010/main" val="41638169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02755"/>
                                        </p:tgtEl>
                                        <p:attrNameLst>
                                          <p:attrName>style.visibility</p:attrName>
                                        </p:attrNameLst>
                                      </p:cBhvr>
                                      <p:to>
                                        <p:strVal val="visible"/>
                                      </p:to>
                                    </p:set>
                                    <p:animEffect transition="in" filter="wipe(left)">
                                      <p:cBhvr>
                                        <p:cTn id="13" dur="500"/>
                                        <p:tgtEl>
                                          <p:spTgt spid="202755"/>
                                        </p:tgtEl>
                                      </p:cBhvr>
                                    </p:animEffect>
                                  </p:childTnLst>
                                </p:cTn>
                              </p:par>
                            </p:childTnLst>
                          </p:cTn>
                        </p:par>
                        <p:par>
                          <p:cTn id="14" fill="hold" nodeType="afterGroup">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89091"/>
                                        </p:tgtEl>
                                        <p:attrNameLst>
                                          <p:attrName>style.visibility</p:attrName>
                                        </p:attrNameLst>
                                      </p:cBhvr>
                                      <p:to>
                                        <p:strVal val="visible"/>
                                      </p:to>
                                    </p:set>
                                    <p:anim calcmode="lin" valueType="num">
                                      <p:cBhvr>
                                        <p:cTn id="17" dur="500" fill="hold"/>
                                        <p:tgtEl>
                                          <p:spTgt spid="89091"/>
                                        </p:tgtEl>
                                        <p:attrNameLst>
                                          <p:attrName>ppt_w</p:attrName>
                                        </p:attrNameLst>
                                      </p:cBhvr>
                                      <p:tavLst>
                                        <p:tav tm="0">
                                          <p:val>
                                            <p:fltVal val="0"/>
                                          </p:val>
                                        </p:tav>
                                        <p:tav tm="100000">
                                          <p:val>
                                            <p:strVal val="#ppt_w"/>
                                          </p:val>
                                        </p:tav>
                                      </p:tavLst>
                                    </p:anim>
                                    <p:anim calcmode="lin" valueType="num">
                                      <p:cBhvr>
                                        <p:cTn id="1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02758"/>
                                        </p:tgtEl>
                                        <p:attrNameLst>
                                          <p:attrName>style.visibility</p:attrName>
                                        </p:attrNameLst>
                                      </p:cBhvr>
                                      <p:to>
                                        <p:strVal val="visible"/>
                                      </p:to>
                                    </p:set>
                                    <p:anim calcmode="lin" valueType="num">
                                      <p:cBhvr additive="base">
                                        <p:cTn id="23" dur="500" fill="hold"/>
                                        <p:tgtEl>
                                          <p:spTgt spid="202758"/>
                                        </p:tgtEl>
                                        <p:attrNameLst>
                                          <p:attrName>ppt_x</p:attrName>
                                        </p:attrNameLst>
                                      </p:cBhvr>
                                      <p:tavLst>
                                        <p:tav tm="0">
                                          <p:val>
                                            <p:strVal val="1+#ppt_w/2"/>
                                          </p:val>
                                        </p:tav>
                                        <p:tav tm="100000">
                                          <p:val>
                                            <p:strVal val="#ppt_x"/>
                                          </p:val>
                                        </p:tav>
                                      </p:tavLst>
                                    </p:anim>
                                    <p:anim calcmode="lin" valueType="num">
                                      <p:cBhvr additive="base">
                                        <p:cTn id="24" dur="500" fill="hold"/>
                                        <p:tgtEl>
                                          <p:spTgt spid="2027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2755" grpId="0" animBg="1"/>
      <p:bldP spid="89091" grpId="0" animBg="1" autoUpdateAnimBg="0"/>
      <p:bldP spid="2027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2. </a:t>
            </a:r>
            <a:r>
              <a:rPr lang="en-US" altLang="en-US" sz="3000" dirty="0" smtClean="0">
                <a:solidFill>
                  <a:srgbClr val="FF0066"/>
                </a:solidFill>
                <a:effectLst>
                  <a:outerShdw blurRad="38100" dist="38100" dir="2700000" algn="tl">
                    <a:srgbClr val="000000"/>
                  </a:outerShdw>
                </a:effectLst>
              </a:rPr>
              <a:t>KHAI </a:t>
            </a:r>
            <a:r>
              <a:rPr lang="en-US" altLang="en-US" sz="3000" dirty="0">
                <a:solidFill>
                  <a:srgbClr val="FF0066"/>
                </a:solidFill>
                <a:effectLst>
                  <a:outerShdw blurRad="38100" dist="38100" dir="2700000" algn="tl">
                    <a:srgbClr val="000000"/>
                  </a:outerShdw>
                </a:effectLst>
              </a:rPr>
              <a:t>BÁO BIẾN</a:t>
            </a:r>
          </a:p>
        </p:txBody>
      </p:sp>
      <p:sp>
        <p:nvSpPr>
          <p:cNvPr id="89091" name="AutoShape 3"/>
          <p:cNvSpPr>
            <a:spLocks noChangeArrowheads="1"/>
          </p:cNvSpPr>
          <p:nvPr/>
        </p:nvSpPr>
        <p:spPr bwMode="auto">
          <a:xfrm>
            <a:off x="152400" y="1628775"/>
            <a:ext cx="6527800" cy="1120775"/>
          </a:xfrm>
          <a:prstGeom prst="cloudCallout">
            <a:avLst>
              <a:gd name="adj1" fmla="val -54185"/>
              <a:gd name="adj2" fmla="val 249574"/>
            </a:avLst>
          </a:prstGeom>
          <a:solidFill>
            <a:schemeClr val="bg1">
              <a:lumMod val="90000"/>
            </a:schemeClr>
          </a:solidFill>
          <a:ln w="9525">
            <a:solidFill>
              <a:schemeClr val="tx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b="1" i="1">
                <a:solidFill>
                  <a:srgbClr val="006600"/>
                </a:solidFill>
              </a:rPr>
              <a:t>Trong ngôn ngữ lập trình Pascal, việc khai báo biến có dạng như thế nào?</a:t>
            </a:r>
          </a:p>
        </p:txBody>
      </p:sp>
      <p:sp>
        <p:nvSpPr>
          <p:cNvPr id="204804" name="Text Box 4"/>
          <p:cNvSpPr txBox="1">
            <a:spLocks noChangeArrowheads="1"/>
          </p:cNvSpPr>
          <p:nvPr/>
        </p:nvSpPr>
        <p:spPr bwMode="auto">
          <a:xfrm>
            <a:off x="1187450" y="2925763"/>
            <a:ext cx="7561263" cy="519112"/>
          </a:xfrm>
          <a:prstGeom prst="rect">
            <a:avLst/>
          </a:prstGeom>
          <a:gradFill rotWithShape="1">
            <a:gsLst>
              <a:gs pos="0">
                <a:srgbClr val="FFFF99">
                  <a:gamma/>
                  <a:shade val="46275"/>
                  <a:invGamma/>
                </a:srgbClr>
              </a:gs>
              <a:gs pos="50000">
                <a:srgbClr val="FFFF99"/>
              </a:gs>
              <a:gs pos="100000">
                <a:srgbClr val="FFFF99">
                  <a:gamma/>
                  <a:shade val="46275"/>
                  <a:invGamma/>
                </a:srgbClr>
              </a:gs>
            </a:gsLst>
            <a:lin ang="5400000" scaled="1"/>
          </a:gradFill>
          <a:ln>
            <a:noFill/>
          </a:ln>
          <a:effectLst>
            <a:prstShdw prst="shdw17" dist="17961" dir="2700000">
              <a:srgbClr val="FFFF99">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50000"/>
              </a:spcBef>
              <a:spcAft>
                <a:spcPct val="0"/>
              </a:spcAft>
            </a:pPr>
            <a:r>
              <a:rPr lang="en-US" altLang="en-US" sz="2800" b="1">
                <a:solidFill>
                  <a:srgbClr val="660033"/>
                </a:solidFill>
              </a:rPr>
              <a:t>Var</a:t>
            </a:r>
            <a:r>
              <a:rPr lang="en-US" altLang="en-US" sz="2800">
                <a:solidFill>
                  <a:srgbClr val="660033"/>
                </a:solidFill>
              </a:rPr>
              <a:t> </a:t>
            </a:r>
            <a:r>
              <a:rPr lang="en-US" altLang="en-US" sz="2800" i="1">
                <a:solidFill>
                  <a:srgbClr val="660033"/>
                </a:solidFill>
              </a:rPr>
              <a:t>&lt;</a:t>
            </a:r>
            <a:r>
              <a:rPr lang="en-US" altLang="en-US" sz="2800" i="1">
                <a:solidFill>
                  <a:srgbClr val="006600"/>
                </a:solidFill>
              </a:rPr>
              <a:t>danh sách  tên biến</a:t>
            </a:r>
            <a:r>
              <a:rPr lang="en-US" altLang="en-US" sz="2800">
                <a:solidFill>
                  <a:srgbClr val="660033"/>
                </a:solidFill>
              </a:rPr>
              <a:t>&gt;</a:t>
            </a:r>
            <a:r>
              <a:rPr lang="en-US" altLang="en-US" sz="2800" b="1">
                <a:solidFill>
                  <a:srgbClr val="660033"/>
                </a:solidFill>
              </a:rPr>
              <a:t>:</a:t>
            </a:r>
            <a:r>
              <a:rPr lang="en-US" altLang="en-US" sz="2800">
                <a:solidFill>
                  <a:srgbClr val="660033"/>
                </a:solidFill>
              </a:rPr>
              <a:t>&lt;</a:t>
            </a:r>
            <a:r>
              <a:rPr lang="en-US" altLang="en-US" sz="2800" i="1">
                <a:solidFill>
                  <a:srgbClr val="006600"/>
                </a:solidFill>
              </a:rPr>
              <a:t>kiểu dữ liệu</a:t>
            </a:r>
            <a:r>
              <a:rPr lang="en-US" altLang="en-US" sz="2800">
                <a:solidFill>
                  <a:srgbClr val="660033"/>
                </a:solidFill>
              </a:rPr>
              <a:t>&gt;;</a:t>
            </a:r>
          </a:p>
        </p:txBody>
      </p:sp>
      <p:grpSp>
        <p:nvGrpSpPr>
          <p:cNvPr id="204805" name="Group 5"/>
          <p:cNvGrpSpPr>
            <a:grpSpLocks/>
          </p:cNvGrpSpPr>
          <p:nvPr/>
        </p:nvGrpSpPr>
        <p:grpSpPr bwMode="auto">
          <a:xfrm>
            <a:off x="2771775" y="3721100"/>
            <a:ext cx="5832475" cy="2387600"/>
            <a:chOff x="2333" y="3158"/>
            <a:chExt cx="3359" cy="1089"/>
          </a:xfrm>
        </p:grpSpPr>
        <p:sp>
          <p:nvSpPr>
            <p:cNvPr id="204806" name="Text Box 6"/>
            <p:cNvSpPr txBox="1">
              <a:spLocks noChangeArrowheads="1"/>
            </p:cNvSpPr>
            <p:nvPr/>
          </p:nvSpPr>
          <p:spPr bwMode="auto">
            <a:xfrm>
              <a:off x="2413" y="3158"/>
              <a:ext cx="3279" cy="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b="1" u="sng">
                  <a:solidFill>
                    <a:srgbClr val="9900CC"/>
                  </a:solidFill>
                </a:rPr>
                <a:t>Var</a:t>
              </a:r>
              <a:r>
                <a:rPr lang="en-US" altLang="en-US" sz="2000">
                  <a:solidFill>
                    <a:srgbClr val="9900CC"/>
                  </a:solidFill>
                </a:rPr>
                <a:t>: là từ khoá dùng để khai báo biến. Có thể khai báo nhiều danh sách tên biến có những kiểu dữ liệu khác nhau.</a:t>
              </a:r>
            </a:p>
            <a:p>
              <a:pPr fontAlgn="base">
                <a:spcBef>
                  <a:spcPct val="0"/>
                </a:spcBef>
                <a:spcAft>
                  <a:spcPct val="0"/>
                </a:spcAft>
              </a:pPr>
              <a:r>
                <a:rPr lang="en-US" altLang="en-US" sz="2000" b="1" u="sng">
                  <a:solidFill>
                    <a:srgbClr val="9900CC"/>
                  </a:solidFill>
                </a:rPr>
                <a:t>Danh sách tên biến</a:t>
              </a:r>
              <a:r>
                <a:rPr lang="en-US" altLang="en-US" sz="2000">
                  <a:solidFill>
                    <a:srgbClr val="9900CC"/>
                  </a:solidFill>
                </a:rPr>
                <a:t>: tên các biến được viết cách nhau bởi dấu phẩy “,”.</a:t>
              </a:r>
            </a:p>
            <a:p>
              <a:pPr fontAlgn="base">
                <a:spcBef>
                  <a:spcPct val="0"/>
                </a:spcBef>
                <a:spcAft>
                  <a:spcPct val="0"/>
                </a:spcAft>
              </a:pPr>
              <a:r>
                <a:rPr lang="en-US" altLang="en-US" sz="2000" b="1" u="sng">
                  <a:solidFill>
                    <a:srgbClr val="9900CC"/>
                  </a:solidFill>
                </a:rPr>
                <a:t>Kiểu dữ liệu</a:t>
              </a:r>
              <a:r>
                <a:rPr lang="en-US" altLang="en-US" sz="2000">
                  <a:solidFill>
                    <a:srgbClr val="9900CC"/>
                  </a:solidFill>
                </a:rPr>
                <a:t>: là một kiểu dữ liệu chuẩn.  </a:t>
              </a:r>
            </a:p>
          </p:txBody>
        </p:sp>
        <p:sp>
          <p:nvSpPr>
            <p:cNvPr id="204807" name="AutoShape 7"/>
            <p:cNvSpPr>
              <a:spLocks/>
            </p:cNvSpPr>
            <p:nvPr/>
          </p:nvSpPr>
          <p:spPr bwMode="auto">
            <a:xfrm>
              <a:off x="2333" y="3204"/>
              <a:ext cx="48" cy="1043"/>
            </a:xfrm>
            <a:prstGeom prst="leftBracket">
              <a:avLst>
                <a:gd name="adj" fmla="val 181076"/>
              </a:avLst>
            </a:prstGeom>
            <a:noFill/>
            <a:ln w="22225">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a:solidFill>
                  <a:srgbClr val="9900CC"/>
                </a:solidFill>
              </a:endParaRPr>
            </a:p>
          </p:txBody>
        </p:sp>
      </p:grpSp>
    </p:spTree>
    <p:extLst>
      <p:ext uri="{BB962C8B-B14F-4D97-AF65-F5344CB8AC3E}">
        <p14:creationId xmlns:p14="http://schemas.microsoft.com/office/powerpoint/2010/main" val="702468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p:cTn id="7" dur="500" fill="hold"/>
                                        <p:tgtEl>
                                          <p:spTgt spid="89091"/>
                                        </p:tgtEl>
                                        <p:attrNameLst>
                                          <p:attrName>ppt_w</p:attrName>
                                        </p:attrNameLst>
                                      </p:cBhvr>
                                      <p:tavLst>
                                        <p:tav tm="0">
                                          <p:val>
                                            <p:fltVal val="0"/>
                                          </p:val>
                                        </p:tav>
                                        <p:tav tm="100000">
                                          <p:val>
                                            <p:strVal val="#ppt_w"/>
                                          </p:val>
                                        </p:tav>
                                      </p:tavLst>
                                    </p:anim>
                                    <p:anim calcmode="lin" valueType="num">
                                      <p:cBhvr>
                                        <p:cTn id="8" dur="500" fill="hold"/>
                                        <p:tgtEl>
                                          <p:spTgt spid="8909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4804"/>
                                        </p:tgtEl>
                                        <p:attrNameLst>
                                          <p:attrName>style.visibility</p:attrName>
                                        </p:attrNameLst>
                                      </p:cBhvr>
                                      <p:to>
                                        <p:strVal val="visible"/>
                                      </p:to>
                                    </p:set>
                                    <p:anim calcmode="lin" valueType="num">
                                      <p:cBhvr additive="base">
                                        <p:cTn id="13" dur="500" fill="hold"/>
                                        <p:tgtEl>
                                          <p:spTgt spid="204804"/>
                                        </p:tgtEl>
                                        <p:attrNameLst>
                                          <p:attrName>ppt_x</p:attrName>
                                        </p:attrNameLst>
                                      </p:cBhvr>
                                      <p:tavLst>
                                        <p:tav tm="0">
                                          <p:val>
                                            <p:strVal val="1+#ppt_w/2"/>
                                          </p:val>
                                        </p:tav>
                                        <p:tav tm="100000">
                                          <p:val>
                                            <p:strVal val="#ppt_x"/>
                                          </p:val>
                                        </p:tav>
                                      </p:tavLst>
                                    </p:anim>
                                    <p:anim calcmode="lin" valueType="num">
                                      <p:cBhvr additive="base">
                                        <p:cTn id="14" dur="500" fill="hold"/>
                                        <p:tgtEl>
                                          <p:spTgt spid="204804"/>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5" presetClass="entr" presetSubtype="10" fill="hold" nodeType="afterEffect">
                                  <p:stCondLst>
                                    <p:cond delay="0"/>
                                  </p:stCondLst>
                                  <p:childTnLst>
                                    <p:set>
                                      <p:cBhvr>
                                        <p:cTn id="17" dur="1" fill="hold">
                                          <p:stCondLst>
                                            <p:cond delay="0"/>
                                          </p:stCondLst>
                                        </p:cTn>
                                        <p:tgtEl>
                                          <p:spTgt spid="204805"/>
                                        </p:tgtEl>
                                        <p:attrNameLst>
                                          <p:attrName>style.visibility</p:attrName>
                                        </p:attrNameLst>
                                      </p:cBhvr>
                                      <p:to>
                                        <p:strVal val="visible"/>
                                      </p:to>
                                    </p:set>
                                    <p:animEffect transition="in" filter="checkerboard(across)">
                                      <p:cBhvr>
                                        <p:cTn id="18" dur="500"/>
                                        <p:tgtEl>
                                          <p:spTgt spid="204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nimBg="1"/>
      <p:bldP spid="20480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2"/>
          <p:cNvSpPr txBox="1">
            <a:spLocks noChangeArrowheads="1"/>
          </p:cNvSpPr>
          <p:nvPr/>
        </p:nvSpPr>
        <p:spPr bwMode="auto">
          <a:xfrm>
            <a:off x="684213" y="549275"/>
            <a:ext cx="77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a:solidFill>
                  <a:srgbClr val="000099"/>
                </a:solidFill>
              </a:rPr>
              <a:t>Ví dụ</a:t>
            </a:r>
          </a:p>
        </p:txBody>
      </p:sp>
      <p:pic>
        <p:nvPicPr>
          <p:cNvPr id="206851" name="Picture 3" descr="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2492375"/>
            <a:ext cx="7200900" cy="1595438"/>
          </a:xfrm>
          <a:prstGeom prst="rect">
            <a:avLst/>
          </a:prstGeom>
          <a:noFill/>
          <a:extLst>
            <a:ext uri="{909E8E84-426E-40DD-AFC4-6F175D3DCCD1}">
              <a14:hiddenFill xmlns:a14="http://schemas.microsoft.com/office/drawing/2010/main">
                <a:solidFill>
                  <a:srgbClr val="FFFFFF"/>
                </a:solidFill>
              </a14:hiddenFill>
            </a:ext>
          </a:extLst>
        </p:spPr>
      </p:pic>
      <p:sp>
        <p:nvSpPr>
          <p:cNvPr id="206852" name="Line 4"/>
          <p:cNvSpPr>
            <a:spLocks noChangeShapeType="1"/>
          </p:cNvSpPr>
          <p:nvPr/>
        </p:nvSpPr>
        <p:spPr bwMode="auto">
          <a:xfrm flipH="1">
            <a:off x="1116013" y="3070225"/>
            <a:ext cx="647700" cy="1871663"/>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53" name="Oval 5"/>
          <p:cNvSpPr>
            <a:spLocks noChangeArrowheads="1"/>
          </p:cNvSpPr>
          <p:nvPr/>
        </p:nvSpPr>
        <p:spPr bwMode="auto">
          <a:xfrm>
            <a:off x="1258888" y="2492375"/>
            <a:ext cx="1081087" cy="576263"/>
          </a:xfrm>
          <a:prstGeom prst="ellipse">
            <a:avLst/>
          </a:prstGeom>
          <a:noFill/>
          <a:ln w="50800">
            <a:solidFill>
              <a:srgbClr val="FFFF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54" name="Text Box 6"/>
          <p:cNvSpPr txBox="1">
            <a:spLocks noChangeArrowheads="1"/>
          </p:cNvSpPr>
          <p:nvPr/>
        </p:nvSpPr>
        <p:spPr bwMode="auto">
          <a:xfrm>
            <a:off x="158750" y="4941888"/>
            <a:ext cx="2397125" cy="10160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Từ khóa của ngôn ngữ lập trình dùng để khai báo biến</a:t>
            </a:r>
          </a:p>
        </p:txBody>
      </p:sp>
      <p:sp>
        <p:nvSpPr>
          <p:cNvPr id="206855" name="Line 7"/>
          <p:cNvSpPr>
            <a:spLocks noChangeShapeType="1"/>
          </p:cNvSpPr>
          <p:nvPr/>
        </p:nvSpPr>
        <p:spPr bwMode="auto">
          <a:xfrm flipH="1">
            <a:off x="3203575" y="1412875"/>
            <a:ext cx="720725" cy="1223963"/>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56" name="Oval 8"/>
          <p:cNvSpPr>
            <a:spLocks noChangeArrowheads="1"/>
          </p:cNvSpPr>
          <p:nvPr/>
        </p:nvSpPr>
        <p:spPr bwMode="auto">
          <a:xfrm>
            <a:off x="2432050" y="2492375"/>
            <a:ext cx="1347788" cy="576263"/>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57" name="Text Box 9"/>
          <p:cNvSpPr txBox="1">
            <a:spLocks noChangeArrowheads="1"/>
          </p:cNvSpPr>
          <p:nvPr/>
        </p:nvSpPr>
        <p:spPr bwMode="auto">
          <a:xfrm>
            <a:off x="3419475" y="1006475"/>
            <a:ext cx="4321175" cy="4064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Các biến có kiểu nguyên (integer)</a:t>
            </a:r>
          </a:p>
        </p:txBody>
      </p:sp>
      <p:sp>
        <p:nvSpPr>
          <p:cNvPr id="206858" name="Line 10"/>
          <p:cNvSpPr>
            <a:spLocks noChangeShapeType="1"/>
          </p:cNvSpPr>
          <p:nvPr/>
        </p:nvSpPr>
        <p:spPr bwMode="auto">
          <a:xfrm flipH="1">
            <a:off x="4284663" y="2133600"/>
            <a:ext cx="1439862" cy="86360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59" name="Oval 11"/>
          <p:cNvSpPr>
            <a:spLocks noChangeArrowheads="1"/>
          </p:cNvSpPr>
          <p:nvPr/>
        </p:nvSpPr>
        <p:spPr bwMode="auto">
          <a:xfrm>
            <a:off x="2268538" y="2852738"/>
            <a:ext cx="3816350" cy="647700"/>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60" name="Text Box 12"/>
          <p:cNvSpPr txBox="1">
            <a:spLocks noChangeArrowheads="1"/>
          </p:cNvSpPr>
          <p:nvPr/>
        </p:nvSpPr>
        <p:spPr bwMode="auto">
          <a:xfrm>
            <a:off x="5076825" y="1700213"/>
            <a:ext cx="3457575" cy="4064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Các biến có kiểu thực (real)</a:t>
            </a:r>
          </a:p>
        </p:txBody>
      </p:sp>
      <p:sp>
        <p:nvSpPr>
          <p:cNvPr id="206861" name="Line 13"/>
          <p:cNvSpPr>
            <a:spLocks noChangeShapeType="1"/>
          </p:cNvSpPr>
          <p:nvPr/>
        </p:nvSpPr>
        <p:spPr bwMode="auto">
          <a:xfrm flipH="1" flipV="1">
            <a:off x="4140200" y="4005263"/>
            <a:ext cx="1800225" cy="1370012"/>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62" name="Oval 14"/>
          <p:cNvSpPr>
            <a:spLocks noChangeArrowheads="1"/>
          </p:cNvSpPr>
          <p:nvPr/>
        </p:nvSpPr>
        <p:spPr bwMode="auto">
          <a:xfrm>
            <a:off x="1979613" y="3357563"/>
            <a:ext cx="3816350" cy="647700"/>
          </a:xfrm>
          <a:prstGeom prst="ellipse">
            <a:avLst/>
          </a:prstGeom>
          <a:noFill/>
          <a:ln w="50800">
            <a:solidFill>
              <a:srgbClr val="FF000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206863" name="Text Box 15"/>
          <p:cNvSpPr txBox="1">
            <a:spLocks noChangeArrowheads="1"/>
          </p:cNvSpPr>
          <p:nvPr/>
        </p:nvSpPr>
        <p:spPr bwMode="auto">
          <a:xfrm>
            <a:off x="5219700" y="5373688"/>
            <a:ext cx="3457575" cy="406400"/>
          </a:xfrm>
          <a:prstGeom prst="rect">
            <a:avLst/>
          </a:prstGeom>
          <a:solidFill>
            <a:srgbClr val="FFFF00"/>
          </a:solidFill>
          <a:ln w="9525">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a:solidFill>
                  <a:srgbClr val="000099"/>
                </a:solidFill>
              </a:rPr>
              <a:t>Biến có kiểu xâu (string)</a:t>
            </a:r>
          </a:p>
        </p:txBody>
      </p:sp>
      <p:sp>
        <p:nvSpPr>
          <p:cNvPr id="16" name="Text Box 4"/>
          <p:cNvSpPr txBox="1">
            <a:spLocks noChangeArrowheads="1"/>
          </p:cNvSpPr>
          <p:nvPr/>
        </p:nvSpPr>
        <p:spPr bwMode="auto">
          <a:xfrm>
            <a:off x="0" y="0"/>
            <a:ext cx="9144000" cy="553998"/>
          </a:xfrm>
          <a:prstGeom prst="rect">
            <a:avLst/>
          </a:prstGeom>
          <a:gradFill rotWithShape="1">
            <a:gsLst>
              <a:gs pos="0">
                <a:srgbClr val="FFFF00"/>
              </a:gs>
              <a:gs pos="100000">
                <a:srgbClr val="FFFFFF"/>
              </a:gs>
            </a:gsLst>
            <a:lin ang="2700000" scaled="1"/>
          </a:gradFill>
          <a:ln w="57150" cmpd="thinThick">
            <a:solidFill>
              <a:srgbClr val="FF0000"/>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b="1" dirty="0" smtClean="0">
                <a:solidFill>
                  <a:srgbClr val="FF0066"/>
                </a:solidFill>
              </a:rPr>
              <a:t>2. </a:t>
            </a:r>
            <a:r>
              <a:rPr lang="en-US" altLang="en-US" sz="3000" dirty="0" smtClean="0">
                <a:solidFill>
                  <a:srgbClr val="FF0066"/>
                </a:solidFill>
                <a:effectLst>
                  <a:outerShdw blurRad="38100" dist="38100" dir="2700000" algn="tl">
                    <a:srgbClr val="000000"/>
                  </a:outerShdw>
                </a:effectLst>
              </a:rPr>
              <a:t>KHAI </a:t>
            </a:r>
            <a:r>
              <a:rPr lang="en-US" altLang="en-US" sz="3000" dirty="0">
                <a:solidFill>
                  <a:srgbClr val="FF0066"/>
                </a:solidFill>
                <a:effectLst>
                  <a:outerShdw blurRad="38100" dist="38100" dir="2700000" algn="tl">
                    <a:srgbClr val="000000"/>
                  </a:outerShdw>
                </a:effectLst>
              </a:rPr>
              <a:t>BÁO BIẾN</a:t>
            </a:r>
          </a:p>
        </p:txBody>
      </p:sp>
    </p:spTree>
    <p:extLst>
      <p:ext uri="{BB962C8B-B14F-4D97-AF65-F5344CB8AC3E}">
        <p14:creationId xmlns:p14="http://schemas.microsoft.com/office/powerpoint/2010/main" val="532893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repeatCount="3000" fill="hold" grpId="0" nodeType="clickEffect">
                                  <p:stCondLst>
                                    <p:cond delay="0"/>
                                  </p:stCondLst>
                                  <p:childTnLst>
                                    <p:set>
                                      <p:cBhvr>
                                        <p:cTn id="6" dur="1" fill="hold">
                                          <p:stCondLst>
                                            <p:cond delay="0"/>
                                          </p:stCondLst>
                                        </p:cTn>
                                        <p:tgtEl>
                                          <p:spTgt spid="206853"/>
                                        </p:tgtEl>
                                        <p:attrNameLst>
                                          <p:attrName>style.visibility</p:attrName>
                                        </p:attrNameLst>
                                      </p:cBhvr>
                                      <p:to>
                                        <p:strVal val="visible"/>
                                      </p:to>
                                    </p:set>
                                    <p:animEffect transition="in" filter="fade">
                                      <p:cBhvr>
                                        <p:cTn id="7" dur="1000"/>
                                        <p:tgtEl>
                                          <p:spTgt spid="206853"/>
                                        </p:tgtEl>
                                      </p:cBhvr>
                                    </p:animEffect>
                                  </p:childTnLst>
                                </p:cTn>
                              </p:par>
                            </p:childTnLst>
                          </p:cTn>
                        </p:par>
                        <p:par>
                          <p:cTn id="8" fill="hold" nodeType="afterGroup">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206852"/>
                                        </p:tgtEl>
                                        <p:attrNameLst>
                                          <p:attrName>style.visibility</p:attrName>
                                        </p:attrNameLst>
                                      </p:cBhvr>
                                      <p:to>
                                        <p:strVal val="visible"/>
                                      </p:to>
                                    </p:set>
                                    <p:animEffect transition="in" filter="wipe(up)">
                                      <p:cBhvr>
                                        <p:cTn id="11" dur="500"/>
                                        <p:tgtEl>
                                          <p:spTgt spid="206852"/>
                                        </p:tgtEl>
                                      </p:cBhvr>
                                    </p:animEffect>
                                  </p:childTnLst>
                                </p:cTn>
                              </p:par>
                            </p:childTnLst>
                          </p:cTn>
                        </p:par>
                        <p:par>
                          <p:cTn id="12" fill="hold" nodeType="afterGroup">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206854"/>
                                        </p:tgtEl>
                                        <p:attrNameLst>
                                          <p:attrName>style.visibility</p:attrName>
                                        </p:attrNameLst>
                                      </p:cBhvr>
                                      <p:to>
                                        <p:strVal val="visible"/>
                                      </p:to>
                                    </p:set>
                                    <p:animEffect transition="in" filter="fade">
                                      <p:cBhvr>
                                        <p:cTn id="15" dur="500"/>
                                        <p:tgtEl>
                                          <p:spTgt spid="20685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grpId="1" nodeType="clickEffect">
                                  <p:stCondLst>
                                    <p:cond delay="0"/>
                                  </p:stCondLst>
                                  <p:childTnLst>
                                    <p:animEffect transition="out" filter="fade">
                                      <p:cBhvr>
                                        <p:cTn id="19" dur="500"/>
                                        <p:tgtEl>
                                          <p:spTgt spid="206853"/>
                                        </p:tgtEl>
                                      </p:cBhvr>
                                    </p:animEffect>
                                    <p:set>
                                      <p:cBhvr>
                                        <p:cTn id="20" dur="1" fill="hold">
                                          <p:stCondLst>
                                            <p:cond delay="499"/>
                                          </p:stCondLst>
                                        </p:cTn>
                                        <p:tgtEl>
                                          <p:spTgt spid="206853"/>
                                        </p:tgtEl>
                                        <p:attrNameLst>
                                          <p:attrName>style.visibility</p:attrName>
                                        </p:attrNameLst>
                                      </p:cBhvr>
                                      <p:to>
                                        <p:strVal val="hidden"/>
                                      </p:to>
                                    </p:set>
                                  </p:childTnLst>
                                </p:cTn>
                              </p:par>
                              <p:par>
                                <p:cTn id="21" presetID="10" presetClass="entr" presetSubtype="0" repeatCount="3000" fill="hold" grpId="0" nodeType="withEffect">
                                  <p:stCondLst>
                                    <p:cond delay="0"/>
                                  </p:stCondLst>
                                  <p:childTnLst>
                                    <p:set>
                                      <p:cBhvr>
                                        <p:cTn id="22" dur="1" fill="hold">
                                          <p:stCondLst>
                                            <p:cond delay="0"/>
                                          </p:stCondLst>
                                        </p:cTn>
                                        <p:tgtEl>
                                          <p:spTgt spid="206856"/>
                                        </p:tgtEl>
                                        <p:attrNameLst>
                                          <p:attrName>style.visibility</p:attrName>
                                        </p:attrNameLst>
                                      </p:cBhvr>
                                      <p:to>
                                        <p:strVal val="visible"/>
                                      </p:to>
                                    </p:set>
                                    <p:animEffect transition="in" filter="fade">
                                      <p:cBhvr>
                                        <p:cTn id="23" dur="1000"/>
                                        <p:tgtEl>
                                          <p:spTgt spid="206856"/>
                                        </p:tgtEl>
                                      </p:cBhvr>
                                    </p:animEffect>
                                  </p:childTnLst>
                                </p:cTn>
                              </p:par>
                            </p:childTnLst>
                          </p:cTn>
                        </p:par>
                        <p:par>
                          <p:cTn id="24" fill="hold" nodeType="afterGroup">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206855"/>
                                        </p:tgtEl>
                                        <p:attrNameLst>
                                          <p:attrName>style.visibility</p:attrName>
                                        </p:attrNameLst>
                                      </p:cBhvr>
                                      <p:to>
                                        <p:strVal val="visible"/>
                                      </p:to>
                                    </p:set>
                                    <p:animEffect transition="in" filter="wipe(down)">
                                      <p:cBhvr>
                                        <p:cTn id="27" dur="500"/>
                                        <p:tgtEl>
                                          <p:spTgt spid="206855"/>
                                        </p:tgtEl>
                                      </p:cBhvr>
                                    </p:animEffect>
                                  </p:childTnLst>
                                </p:cTn>
                              </p:par>
                            </p:childTnLst>
                          </p:cTn>
                        </p:par>
                        <p:par>
                          <p:cTn id="28" fill="hold" nodeType="afterGroup">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06857"/>
                                        </p:tgtEl>
                                        <p:attrNameLst>
                                          <p:attrName>style.visibility</p:attrName>
                                        </p:attrNameLst>
                                      </p:cBhvr>
                                      <p:to>
                                        <p:strVal val="visible"/>
                                      </p:to>
                                    </p:set>
                                    <p:animEffect transition="in" filter="fade">
                                      <p:cBhvr>
                                        <p:cTn id="31" dur="500"/>
                                        <p:tgtEl>
                                          <p:spTgt spid="20685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xit" presetSubtype="0" fill="hold" grpId="1" nodeType="clickEffect">
                                  <p:stCondLst>
                                    <p:cond delay="0"/>
                                  </p:stCondLst>
                                  <p:childTnLst>
                                    <p:animEffect transition="out" filter="fade">
                                      <p:cBhvr>
                                        <p:cTn id="35" dur="2000"/>
                                        <p:tgtEl>
                                          <p:spTgt spid="206856"/>
                                        </p:tgtEl>
                                      </p:cBhvr>
                                    </p:animEffect>
                                    <p:set>
                                      <p:cBhvr>
                                        <p:cTn id="36" dur="1" fill="hold">
                                          <p:stCondLst>
                                            <p:cond delay="1999"/>
                                          </p:stCondLst>
                                        </p:cTn>
                                        <p:tgtEl>
                                          <p:spTgt spid="206856"/>
                                        </p:tgtEl>
                                        <p:attrNameLst>
                                          <p:attrName>style.visibility</p:attrName>
                                        </p:attrNameLst>
                                      </p:cBhvr>
                                      <p:to>
                                        <p:strVal val="hidden"/>
                                      </p:to>
                                    </p:set>
                                  </p:childTnLst>
                                </p:cTn>
                              </p:par>
                              <p:par>
                                <p:cTn id="37" presetID="10" presetClass="entr" presetSubtype="0" repeatCount="3000" fill="hold" grpId="0" nodeType="withEffect">
                                  <p:stCondLst>
                                    <p:cond delay="0"/>
                                  </p:stCondLst>
                                  <p:childTnLst>
                                    <p:set>
                                      <p:cBhvr>
                                        <p:cTn id="38" dur="1" fill="hold">
                                          <p:stCondLst>
                                            <p:cond delay="0"/>
                                          </p:stCondLst>
                                        </p:cTn>
                                        <p:tgtEl>
                                          <p:spTgt spid="206859"/>
                                        </p:tgtEl>
                                        <p:attrNameLst>
                                          <p:attrName>style.visibility</p:attrName>
                                        </p:attrNameLst>
                                      </p:cBhvr>
                                      <p:to>
                                        <p:strVal val="visible"/>
                                      </p:to>
                                    </p:set>
                                    <p:animEffect transition="in" filter="fade">
                                      <p:cBhvr>
                                        <p:cTn id="39" dur="1000"/>
                                        <p:tgtEl>
                                          <p:spTgt spid="206859"/>
                                        </p:tgtEl>
                                      </p:cBhvr>
                                    </p:animEffect>
                                  </p:childTnLst>
                                </p:cTn>
                              </p:par>
                            </p:childTnLst>
                          </p:cTn>
                        </p:par>
                        <p:par>
                          <p:cTn id="40" fill="hold" nodeType="afterGroup">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206858"/>
                                        </p:tgtEl>
                                        <p:attrNameLst>
                                          <p:attrName>style.visibility</p:attrName>
                                        </p:attrNameLst>
                                      </p:cBhvr>
                                      <p:to>
                                        <p:strVal val="visible"/>
                                      </p:to>
                                    </p:set>
                                    <p:animEffect transition="in" filter="wipe(down)">
                                      <p:cBhvr>
                                        <p:cTn id="43" dur="500"/>
                                        <p:tgtEl>
                                          <p:spTgt spid="206858"/>
                                        </p:tgtEl>
                                      </p:cBhvr>
                                    </p:animEffect>
                                  </p:childTnLst>
                                </p:cTn>
                              </p:par>
                            </p:childTnLst>
                          </p:cTn>
                        </p:par>
                        <p:par>
                          <p:cTn id="44" fill="hold" nodeType="afterGroup">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06860"/>
                                        </p:tgtEl>
                                        <p:attrNameLst>
                                          <p:attrName>style.visibility</p:attrName>
                                        </p:attrNameLst>
                                      </p:cBhvr>
                                      <p:to>
                                        <p:strVal val="visible"/>
                                      </p:to>
                                    </p:set>
                                    <p:animEffect transition="in" filter="fade">
                                      <p:cBhvr>
                                        <p:cTn id="47" dur="500"/>
                                        <p:tgtEl>
                                          <p:spTgt spid="20686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xit" presetSubtype="0" fill="hold" grpId="1" nodeType="clickEffect">
                                  <p:stCondLst>
                                    <p:cond delay="0"/>
                                  </p:stCondLst>
                                  <p:childTnLst>
                                    <p:animEffect transition="out" filter="fade">
                                      <p:cBhvr>
                                        <p:cTn id="51" dur="500"/>
                                        <p:tgtEl>
                                          <p:spTgt spid="206859"/>
                                        </p:tgtEl>
                                      </p:cBhvr>
                                    </p:animEffect>
                                    <p:set>
                                      <p:cBhvr>
                                        <p:cTn id="52" dur="1" fill="hold">
                                          <p:stCondLst>
                                            <p:cond delay="499"/>
                                          </p:stCondLst>
                                        </p:cTn>
                                        <p:tgtEl>
                                          <p:spTgt spid="206859"/>
                                        </p:tgtEl>
                                        <p:attrNameLst>
                                          <p:attrName>style.visibility</p:attrName>
                                        </p:attrNameLst>
                                      </p:cBhvr>
                                      <p:to>
                                        <p:strVal val="hidden"/>
                                      </p:to>
                                    </p:set>
                                  </p:childTnLst>
                                </p:cTn>
                              </p:par>
                              <p:par>
                                <p:cTn id="53" presetID="10" presetClass="entr" presetSubtype="0" repeatCount="3000" fill="hold" grpId="0" nodeType="withEffect">
                                  <p:stCondLst>
                                    <p:cond delay="0"/>
                                  </p:stCondLst>
                                  <p:childTnLst>
                                    <p:set>
                                      <p:cBhvr>
                                        <p:cTn id="54" dur="1" fill="hold">
                                          <p:stCondLst>
                                            <p:cond delay="0"/>
                                          </p:stCondLst>
                                        </p:cTn>
                                        <p:tgtEl>
                                          <p:spTgt spid="206862"/>
                                        </p:tgtEl>
                                        <p:attrNameLst>
                                          <p:attrName>style.visibility</p:attrName>
                                        </p:attrNameLst>
                                      </p:cBhvr>
                                      <p:to>
                                        <p:strVal val="visible"/>
                                      </p:to>
                                    </p:set>
                                    <p:animEffect transition="in" filter="fade">
                                      <p:cBhvr>
                                        <p:cTn id="55" dur="1000"/>
                                        <p:tgtEl>
                                          <p:spTgt spid="206862"/>
                                        </p:tgtEl>
                                      </p:cBhvr>
                                    </p:animEffect>
                                  </p:childTnLst>
                                </p:cTn>
                              </p:par>
                            </p:childTnLst>
                          </p:cTn>
                        </p:par>
                        <p:par>
                          <p:cTn id="56" fill="hold" nodeType="afterGroup">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206861"/>
                                        </p:tgtEl>
                                        <p:attrNameLst>
                                          <p:attrName>style.visibility</p:attrName>
                                        </p:attrNameLst>
                                      </p:cBhvr>
                                      <p:to>
                                        <p:strVal val="visible"/>
                                      </p:to>
                                    </p:set>
                                    <p:animEffect transition="in" filter="wipe(down)">
                                      <p:cBhvr>
                                        <p:cTn id="59" dur="500"/>
                                        <p:tgtEl>
                                          <p:spTgt spid="206861"/>
                                        </p:tgtEl>
                                      </p:cBhvr>
                                    </p:animEffect>
                                  </p:childTnLst>
                                </p:cTn>
                              </p:par>
                            </p:childTnLst>
                          </p:cTn>
                        </p:par>
                        <p:par>
                          <p:cTn id="60" fill="hold" nodeType="afterGroup">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206863"/>
                                        </p:tgtEl>
                                        <p:attrNameLst>
                                          <p:attrName>style.visibility</p:attrName>
                                        </p:attrNameLst>
                                      </p:cBhvr>
                                      <p:to>
                                        <p:strVal val="visible"/>
                                      </p:to>
                                    </p:set>
                                    <p:animEffect transition="in" filter="fade">
                                      <p:cBhvr>
                                        <p:cTn id="63" dur="500"/>
                                        <p:tgtEl>
                                          <p:spTgt spid="20686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xit" presetSubtype="0" fill="hold" grpId="1" nodeType="clickEffect">
                                  <p:stCondLst>
                                    <p:cond delay="0"/>
                                  </p:stCondLst>
                                  <p:childTnLst>
                                    <p:animEffect transition="out" filter="fade">
                                      <p:cBhvr>
                                        <p:cTn id="67" dur="500"/>
                                        <p:tgtEl>
                                          <p:spTgt spid="206862"/>
                                        </p:tgtEl>
                                      </p:cBhvr>
                                    </p:animEffect>
                                    <p:set>
                                      <p:cBhvr>
                                        <p:cTn id="68" dur="1" fill="hold">
                                          <p:stCondLst>
                                            <p:cond delay="499"/>
                                          </p:stCondLst>
                                        </p:cTn>
                                        <p:tgtEl>
                                          <p:spTgt spid="2068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2" grpId="0" animBg="1"/>
      <p:bldP spid="206853" grpId="0" animBg="1"/>
      <p:bldP spid="206853" grpId="1" animBg="1"/>
      <p:bldP spid="206854" grpId="0" animBg="1"/>
      <p:bldP spid="206855" grpId="0" animBg="1"/>
      <p:bldP spid="206856" grpId="0" animBg="1"/>
      <p:bldP spid="206856" grpId="1" animBg="1"/>
      <p:bldP spid="206857" grpId="0" animBg="1"/>
      <p:bldP spid="206858" grpId="0" animBg="1"/>
      <p:bldP spid="206859" grpId="0" animBg="1"/>
      <p:bldP spid="206859" grpId="1" animBg="1"/>
      <p:bldP spid="206860" grpId="0" animBg="1"/>
      <p:bldP spid="206861" grpId="0" animBg="1"/>
      <p:bldP spid="206862" grpId="0" animBg="1"/>
      <p:bldP spid="206862" grpId="1" animBg="1"/>
      <p:bldP spid="20686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11.0&quot;&gt;&lt;object type=&quot;1&quot; unique_id=&quot;10001&quot;&gt;&lt;object type=&quot;2&quot; unique_id=&quot;10331&quot;&gt;&lt;object type=&quot;3&quot; unique_id=&quot;10332&quot;&gt;&lt;property id=&quot;20148&quot; value=&quot;5&quot;/&gt;&lt;property id=&quot;20300&quot; value=&quot;Slide 1&quot;/&gt;&lt;property id=&quot;20307&quot; value=&quot;257&quot;/&gt;&lt;/object&gt;&lt;object type=&quot;3&quot; unique_id=&quot;10333&quot;&gt;&lt;property id=&quot;20148&quot; value=&quot;5&quot;/&gt;&lt;property id=&quot;20300&quot; value=&quot;Slide 2&quot;/&gt;&lt;property id=&quot;20307&quot; value=&quot;258&quot;/&gt;&lt;/object&gt;&lt;object type=&quot;3&quot; unique_id=&quot;10334&quot;&gt;&lt;property id=&quot;20148&quot; value=&quot;5&quot;/&gt;&lt;property id=&quot;20300&quot; value=&quot;Slide 3&quot;/&gt;&lt;property id=&quot;20307&quot; value=&quot;259&quot;/&gt;&lt;/object&gt;&lt;object type=&quot;3&quot; unique_id=&quot;10335&quot;&gt;&lt;property id=&quot;20148&quot; value=&quot;5&quot;/&gt;&lt;property id=&quot;20300&quot; value=&quot;Slide 4&quot;/&gt;&lt;property id=&quot;20307&quot; value=&quot;260&quot;/&gt;&lt;/object&gt;&lt;object type=&quot;3&quot; unique_id=&quot;10336&quot;&gt;&lt;property id=&quot;20148&quot; value=&quot;5&quot;/&gt;&lt;property id=&quot;20300&quot; value=&quot;Slide 5&quot;/&gt;&lt;property id=&quot;20307&quot; value=&quot;261&quot;/&gt;&lt;/object&gt;&lt;object type=&quot;3&quot; unique_id=&quot;10337&quot;&gt;&lt;property id=&quot;20148&quot; value=&quot;5&quot;/&gt;&lt;property id=&quot;20300&quot; value=&quot;Slide 6&quot;/&gt;&lt;property id=&quot;20307&quot; value=&quot;262&quot;/&gt;&lt;/object&gt;&lt;object type=&quot;3&quot; unique_id=&quot;10338&quot;&gt;&lt;property id=&quot;20148&quot; value=&quot;5&quot;/&gt;&lt;property id=&quot;20300&quot; value=&quot;Slide 7&quot;/&gt;&lt;property id=&quot;20307&quot; value=&quot;263&quot;/&gt;&lt;/object&gt;&lt;object type=&quot;3&quot; unique_id=&quot;10339&quot;&gt;&lt;property id=&quot;20148&quot; value=&quot;5&quot;/&gt;&lt;property id=&quot;20300&quot; value=&quot;Slide 8&quot;/&gt;&lt;property id=&quot;20307&quot; value=&quot;264&quot;/&gt;&lt;/object&gt;&lt;object type=&quot;3&quot; unique_id=&quot;10340&quot;&gt;&lt;property id=&quot;20148&quot; value=&quot;5&quot;/&gt;&lt;property id=&quot;20300&quot; value=&quot;Slide 9&quot;/&gt;&lt;property id=&quot;20307&quot; value=&quot;265&quot;/&gt;&lt;/object&gt;&lt;object type=&quot;3&quot; unique_id=&quot;10341&quot;&gt;&lt;property id=&quot;20148&quot; value=&quot;5&quot;/&gt;&lt;property id=&quot;20300&quot; value=&quot;Slide 10&quot;/&gt;&lt;property id=&quot;20307&quot; value=&quot;266&quot;/&gt;&lt;/object&gt;&lt;object type=&quot;3&quot; unique_id=&quot;10342&quot;&gt;&lt;property id=&quot;20148&quot; value=&quot;5&quot;/&gt;&lt;property id=&quot;20300&quot; value=&quot;Slide 11&quot;/&gt;&lt;property id=&quot;20307&quot; value=&quot;267&quot;/&gt;&lt;/object&gt;&lt;object type=&quot;3&quot; unique_id=&quot;10343&quot;&gt;&lt;property id=&quot;20148&quot; value=&quot;5&quot;/&gt;&lt;property id=&quot;20300&quot; value=&quot;Slide 12&quot;/&gt;&lt;property id=&quot;20307&quot; value=&quot;268&quot;/&gt;&lt;/object&gt;&lt;object type=&quot;3&quot; unique_id=&quot;10344&quot;&gt;&lt;property id=&quot;20148&quot; value=&quot;5&quot;/&gt;&lt;property id=&quot;20300&quot; value=&quot;Slide 13&quot;/&gt;&lt;property id=&quot;20307&quot; value=&quot;269&quot;/&gt;&lt;/object&gt;&lt;object type=&quot;3&quot; unique_id=&quot;10345&quot;&gt;&lt;property id=&quot;20148&quot; value=&quot;5&quot;/&gt;&lt;property id=&quot;20300&quot; value=&quot;Slide 14&quot;/&gt;&lt;property id=&quot;20307&quot; value=&quot;270&quot;/&gt;&lt;/object&gt;&lt;object type=&quot;3&quot; unique_id=&quot;10346&quot;&gt;&lt;property id=&quot;20148&quot; value=&quot;5&quot;/&gt;&lt;property id=&quot;20300&quot; value=&quot;Slide 15&quot;/&gt;&lt;property id=&quot;20307&quot; value=&quot;271&quot;/&gt;&lt;/object&gt;&lt;object type=&quot;3&quot; unique_id=&quot;10347&quot;&gt;&lt;property id=&quot;20148&quot; value=&quot;5&quot;/&gt;&lt;property id=&quot;20300&quot; value=&quot;Slide 16&quot;/&gt;&lt;property id=&quot;20307&quot; value=&quot;272&quot;/&gt;&lt;/object&gt;&lt;object type=&quot;3&quot; unique_id=&quot;10348&quot;&gt;&lt;property id=&quot;20148&quot; value=&quot;5&quot;/&gt;&lt;property id=&quot;20300&quot; value=&quot;Slide 17 - &amp;quot;DẶN DÒ&amp;quot;&quot;/&gt;&lt;property id=&quot;20307&quot; value=&quot;273&quot;/&gt;&lt;/object&gt;&lt;object type=&quot;3&quot; unique_id=&quot;10349&quot;&gt;&lt;property id=&quot;20148&quot; value=&quot;5&quot;/&gt;&lt;property id=&quot;20300&quot; value=&quot;Slide 18&quot;/&gt;&lt;property id=&quot;20307&quot; value=&quot;274&quot;/&gt;&lt;/object&gt;&lt;/object&gt;&lt;object type=&quot;8&quot; unique_id=&quot;10369&quot;&gt;&lt;/object&gt;&lt;/object&gt;&lt;/database&gt;"/>
  <p:tag name="SECTOMILLISECCONVERTED" val="1"/>
</p:tagLst>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1010</Words>
  <Application>Microsoft Office PowerPoint</Application>
  <PresentationFormat>On-screen Show (4:3)</PresentationFormat>
  <Paragraphs>109</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 Unicode MS</vt:lpstr>
      <vt:lpstr>Arial</vt:lpstr>
      <vt:lpstr>Calibri</vt:lpstr>
      <vt:lpstr>Times New Roman</vt:lpstr>
      <vt:lpstr>Wingdings</vt:lpstr>
      <vt:lpstr>Layers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4</cp:revision>
  <dcterms:created xsi:type="dcterms:W3CDTF">2018-10-20T21:47:42Z</dcterms:created>
  <dcterms:modified xsi:type="dcterms:W3CDTF">2018-10-20T22:22:38Z</dcterms:modified>
</cp:coreProperties>
</file>