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CB781-3447-422F-8754-2B3B7C32F7BA}" type="datetimeFigureOut">
              <a:rPr lang="en-US" smtClean="0"/>
              <a:t>21/10/2018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DACA3-9A48-4247-BFAA-99628D4EE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39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DF6776D2-79F0-4A9E-8681-AB2E0B161A32}" type="slidenum">
              <a:rPr lang="en-US" altLang="en-US" sz="120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16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6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38970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8ED6177A-137D-4594-92FC-247DA06AC082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5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5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64001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57905B-7266-4A49-8FA7-F3D2DD779567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7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7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080907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D1CCB41D-2CAC-4BAF-8DCE-094880F20BBB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9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9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22399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0B71DF30-1E15-4FCC-A882-09EDAA1D601D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41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1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79096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43F292F4-A8C4-4BD9-AC14-ACF41B1DEEBF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43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3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78467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0992B058-45B4-42AD-AD50-5EDDB1A9D33E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45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5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83199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935154B7-BF49-4EDC-9113-50DDEDE31C86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47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7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166754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4BBC9D2-AA0F-4FAB-A079-E7FE21688C98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49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9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21411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1678FDD-E4CF-4848-80CD-F4DF1DEBF3D3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51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1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754090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01A63C0-37F1-4EBD-9357-6E8F4E32A671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53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3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13013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18465DA-E2BE-4EC1-82F7-F3C10DDE4C8C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8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8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511194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D3D99098-AAB3-4E58-89F0-7987E36B17CA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869736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E206CB2-C26C-4F07-9306-72533493B9B1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57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7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545507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5828ADF3-BD32-4E78-B928-9DED88D9C7C2}" type="slidenum">
              <a:rPr lang="en-US" altLang="en-US" sz="120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59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9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13968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45B7320-FBF2-428B-9502-30F06809684A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20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0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37246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7DBB901F-8B35-4D84-A299-66281313FCDF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22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2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31371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063330F2-C955-4DEB-B564-8B831BAA9586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24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4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46310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844E1D0B-0B2C-42C7-B632-6E74E3E66F20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27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7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4125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0B83FE9C-9E40-4BC0-BB43-42CACE90040E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29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9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59841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E66604F0-0EF2-4BBE-8AEF-C8D57293E56D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1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1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47642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E2B54F9F-D0A5-4363-8379-E30E64AF5929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3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3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97366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07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55960-4D05-47C0-AA45-42C63A2BBE7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39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F88EEE-AF86-4F20-83B5-2F8F0DD7BFE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811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6191A-4B71-4A75-9542-D3885A1858D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462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5AC55-EC85-4FEE-B9AD-902550805F8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010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D1087D5-97A4-4E1B-AC1E-6E9430604BA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46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D141553-B11C-4661-88EA-EF0651D4C58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297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nline Image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B625F4D-2BF4-4AA5-9F1B-A8D3672B6C6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996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80981-CE2A-486F-A800-9865C465B70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141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BE1B7-B2AF-4BF7-AA0D-00DC881D030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34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C1564F-4931-47D3-8FC8-821B5323350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982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681139-EEC6-4E45-9CC9-6D221ED5206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220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83DCE-7786-469A-BA1E-681B91AB175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901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1EE989-6131-4509-B5FF-439B9868FCC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623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90CA25-6C3E-41BA-AC7C-D4EA39FA18F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40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7DB4B0-022E-434A-93B5-ACDCC98480C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858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5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97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7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EE4AE7E-54F5-49B1-9C4B-57DBE6F1E64B}" type="slidenum">
              <a:rPr lang="en-US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889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b="0" i="0" u="none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746" name="Picture 2" descr="slide0003_image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563938" y="1341438"/>
            <a:ext cx="34559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Bài thực hành</a:t>
            </a:r>
            <a:r>
              <a:rPr lang="en-US" altLang="en-US" sz="3000" b="1">
                <a:solidFill>
                  <a:srgbClr val="000099"/>
                </a:solidFill>
              </a:rPr>
              <a:t> 1 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651500" y="4652963"/>
            <a:ext cx="2449513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FF33CC"/>
                </a:solidFill>
              </a:rPr>
              <a:t>Thời gian 1 tiết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628900" y="2276475"/>
            <a:ext cx="62642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LÀM QUEN 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0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VỚI TURBO PASCAL</a:t>
            </a:r>
          </a:p>
        </p:txBody>
      </p:sp>
    </p:spTree>
    <p:extLst>
      <p:ext uri="{BB962C8B-B14F-4D97-AF65-F5344CB8AC3E}">
        <p14:creationId xmlns:p14="http://schemas.microsoft.com/office/powerpoint/2010/main" val="276851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6" grpId="0"/>
      <p:bldP spid="276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55451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Alt+O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sp>
        <p:nvSpPr>
          <p:cNvPr id="434179" name="Text Box 3"/>
          <p:cNvSpPr txBox="1">
            <a:spLocks noChangeArrowheads="1"/>
          </p:cNvSpPr>
          <p:nvPr/>
        </p:nvSpPr>
        <p:spPr bwMode="auto">
          <a:xfrm>
            <a:off x="539750" y="3716338"/>
            <a:ext cx="5545138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Alt+W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pic>
        <p:nvPicPr>
          <p:cNvPr id="434180" name="Picture 4" descr="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836613"/>
            <a:ext cx="7416800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4181" name="Picture 5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221163"/>
            <a:ext cx="7596188" cy="262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37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4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4178" grpId="0" animBg="1"/>
      <p:bldP spid="43417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226" name="Picture 2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076700"/>
            <a:ext cx="14478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6227" name="Picture 3" descr="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908050"/>
            <a:ext cx="7200900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6228" name="Text Box 4"/>
          <p:cNvSpPr txBox="1">
            <a:spLocks noChangeArrowheads="1"/>
          </p:cNvSpPr>
          <p:nvPr/>
        </p:nvSpPr>
        <p:spPr bwMode="auto">
          <a:xfrm>
            <a:off x="395288" y="333375"/>
            <a:ext cx="5545137" cy="3968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Alt+H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sp>
        <p:nvSpPr>
          <p:cNvPr id="436229" name="Text Box 5"/>
          <p:cNvSpPr txBox="1">
            <a:spLocks noChangeArrowheads="1"/>
          </p:cNvSpPr>
          <p:nvPr/>
        </p:nvSpPr>
        <p:spPr bwMode="auto">
          <a:xfrm>
            <a:off x="395288" y="4687888"/>
            <a:ext cx="2425700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Sử dụng các phím</a:t>
            </a:r>
          </a:p>
        </p:txBody>
      </p:sp>
      <p:sp>
        <p:nvSpPr>
          <p:cNvPr id="436230" name="AutoShape 6"/>
          <p:cNvSpPr>
            <a:spLocks/>
          </p:cNvSpPr>
          <p:nvPr/>
        </p:nvSpPr>
        <p:spPr bwMode="auto">
          <a:xfrm>
            <a:off x="179388" y="6019800"/>
            <a:ext cx="2952750" cy="765175"/>
          </a:xfrm>
          <a:prstGeom prst="borderCallout2">
            <a:avLst>
              <a:gd name="adj1" fmla="val 14940"/>
              <a:gd name="adj2" fmla="val 102579"/>
              <a:gd name="adj3" fmla="val 14940"/>
              <a:gd name="adj4" fmla="val 116829"/>
              <a:gd name="adj5" fmla="val -176764"/>
              <a:gd name="adj6" fmla="val 140213"/>
            </a:avLst>
          </a:prstGeom>
          <a:solidFill>
            <a:schemeClr val="tx2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6600"/>
                </a:solidFill>
              </a:rPr>
              <a:t>Di chuyển lên giữa các lệnh trong một bảng chọn </a:t>
            </a:r>
          </a:p>
        </p:txBody>
      </p:sp>
      <p:sp>
        <p:nvSpPr>
          <p:cNvPr id="436231" name="AutoShape 7"/>
          <p:cNvSpPr>
            <a:spLocks/>
          </p:cNvSpPr>
          <p:nvPr/>
        </p:nvSpPr>
        <p:spPr bwMode="auto">
          <a:xfrm>
            <a:off x="6083300" y="6019800"/>
            <a:ext cx="2952750" cy="765175"/>
          </a:xfrm>
          <a:prstGeom prst="borderCallout2">
            <a:avLst>
              <a:gd name="adj1" fmla="val 14940"/>
              <a:gd name="adj2" fmla="val -2579"/>
              <a:gd name="adj3" fmla="val 14940"/>
              <a:gd name="adj4" fmla="val -19356"/>
              <a:gd name="adj5" fmla="val -57468"/>
              <a:gd name="adj6" fmla="val -46829"/>
            </a:avLst>
          </a:prstGeom>
          <a:solidFill>
            <a:schemeClr val="tx2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6600"/>
                </a:solidFill>
              </a:rPr>
              <a:t>Di chuyển xuống giữa các lệnh trong một bảng chọn </a:t>
            </a:r>
          </a:p>
        </p:txBody>
      </p:sp>
    </p:spTree>
    <p:extLst>
      <p:ext uri="{BB962C8B-B14F-4D97-AF65-F5344CB8AC3E}">
        <p14:creationId xmlns:p14="http://schemas.microsoft.com/office/powerpoint/2010/main" val="298778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6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6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6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36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6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28" grpId="0" animBg="1"/>
      <p:bldP spid="436229" grpId="0" animBg="1"/>
      <p:bldP spid="436230" grpId="0" animBg="1"/>
      <p:bldP spid="4362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71438" y="115888"/>
            <a:ext cx="4284662" cy="436562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69804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THOÁT KHỎI TURBO PASCAL</a:t>
            </a:r>
          </a:p>
        </p:txBody>
      </p:sp>
      <p:pic>
        <p:nvPicPr>
          <p:cNvPr id="438275" name="Picture 3" descr="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484313"/>
            <a:ext cx="2925762" cy="309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8276" name="Text Box 4"/>
          <p:cNvSpPr txBox="1">
            <a:spLocks noChangeArrowheads="1"/>
          </p:cNvSpPr>
          <p:nvPr/>
        </p:nvSpPr>
        <p:spPr bwMode="auto">
          <a:xfrm>
            <a:off x="395288" y="871538"/>
            <a:ext cx="55451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Alt+F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sp>
        <p:nvSpPr>
          <p:cNvPr id="438277" name="AutoShape 5"/>
          <p:cNvSpPr>
            <a:spLocks/>
          </p:cNvSpPr>
          <p:nvPr/>
        </p:nvSpPr>
        <p:spPr bwMode="auto">
          <a:xfrm>
            <a:off x="5867400" y="2276475"/>
            <a:ext cx="1871663" cy="433388"/>
          </a:xfrm>
          <a:prstGeom prst="borderCallout2">
            <a:avLst>
              <a:gd name="adj1" fmla="val 26375"/>
              <a:gd name="adj2" fmla="val -4069"/>
              <a:gd name="adj3" fmla="val 26375"/>
              <a:gd name="adj4" fmla="val -45718"/>
              <a:gd name="adj5" fmla="val 407694"/>
              <a:gd name="adj6" fmla="val -114079"/>
            </a:avLst>
          </a:prstGeom>
          <a:solidFill>
            <a:srgbClr val="FFFF99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6600"/>
                </a:solidFill>
              </a:rPr>
              <a:t>Click chọn</a:t>
            </a:r>
          </a:p>
        </p:txBody>
      </p:sp>
      <p:sp>
        <p:nvSpPr>
          <p:cNvPr id="438278" name="Text Box 6"/>
          <p:cNvSpPr txBox="1">
            <a:spLocks noChangeArrowheads="1"/>
          </p:cNvSpPr>
          <p:nvPr/>
        </p:nvSpPr>
        <p:spPr bwMode="auto">
          <a:xfrm>
            <a:off x="539750" y="4976813"/>
            <a:ext cx="6119813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Alt+X </a:t>
            </a:r>
            <a:r>
              <a:rPr lang="en-US" altLang="en-US" sz="2000">
                <a:solidFill>
                  <a:srgbClr val="000099"/>
                </a:solidFill>
              </a:rPr>
              <a:t>để thoát chương trình</a:t>
            </a:r>
          </a:p>
        </p:txBody>
      </p:sp>
    </p:spTree>
    <p:extLst>
      <p:ext uri="{BB962C8B-B14F-4D97-AF65-F5344CB8AC3E}">
        <p14:creationId xmlns:p14="http://schemas.microsoft.com/office/powerpoint/2010/main" val="414296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8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8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8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38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276" grpId="0" animBg="1"/>
      <p:bldP spid="438277" grpId="0" animBg="1"/>
      <p:bldP spid="4382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900113" y="1125538"/>
            <a:ext cx="6191250" cy="1439862"/>
          </a:xfrm>
          <a:prstGeom prst="cloudCallout">
            <a:avLst>
              <a:gd name="adj1" fmla="val -65486"/>
              <a:gd name="adj2" fmla="val 236991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99"/>
                </a:solidFill>
              </a:rPr>
              <a:t>Soạn thảo, lưu, dịch và chạy một chương trình đơn giản. Em hãy thực hiện các nội dung sau:</a:t>
            </a:r>
          </a:p>
        </p:txBody>
      </p:sp>
      <p:sp>
        <p:nvSpPr>
          <p:cNvPr id="440324" name="Text Box 4"/>
          <p:cNvSpPr txBox="1">
            <a:spLocks noChangeArrowheads="1"/>
          </p:cNvSpPr>
          <p:nvPr/>
        </p:nvSpPr>
        <p:spPr bwMode="auto">
          <a:xfrm>
            <a:off x="1111250" y="3141663"/>
            <a:ext cx="7708900" cy="22828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Khởi động Turbo Pascal.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Gõ các dòng lệnh vào màn hình soạn thảocủa Turbo Pascal.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Lưu chương trình.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Dịch chương trình.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Chạy chương trình</a:t>
            </a:r>
          </a:p>
        </p:txBody>
      </p:sp>
    </p:spTree>
    <p:extLst>
      <p:ext uri="{BB962C8B-B14F-4D97-AF65-F5344CB8AC3E}">
        <p14:creationId xmlns:p14="http://schemas.microsoft.com/office/powerpoint/2010/main" val="413168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403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403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403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03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371" name="Picture 3" descr="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700213"/>
            <a:ext cx="5329238" cy="216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2372" name="Text Box 4"/>
          <p:cNvSpPr txBox="1">
            <a:spLocks noChangeArrowheads="1"/>
          </p:cNvSpPr>
          <p:nvPr/>
        </p:nvSpPr>
        <p:spPr bwMode="auto">
          <a:xfrm>
            <a:off x="323850" y="1052513"/>
            <a:ext cx="3384550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Nội dung chương trình</a:t>
            </a:r>
          </a:p>
        </p:txBody>
      </p:sp>
      <p:sp>
        <p:nvSpPr>
          <p:cNvPr id="442373" name="Text Box 5"/>
          <p:cNvSpPr txBox="1">
            <a:spLocks noChangeArrowheads="1"/>
          </p:cNvSpPr>
          <p:nvPr/>
        </p:nvSpPr>
        <p:spPr bwMode="auto">
          <a:xfrm>
            <a:off x="466725" y="4400550"/>
            <a:ext cx="8353425" cy="16160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>
                <a:solidFill>
                  <a:srgbClr val="000099"/>
                </a:solidFill>
              </a:rPr>
              <a:t> Gõ đúng và không để sót dấu nháy đơn, dấu chấm phẩy và dấu chấm.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>
                <a:solidFill>
                  <a:srgbClr val="000099"/>
                </a:solidFill>
              </a:rPr>
              <a:t> Nhấn </a:t>
            </a:r>
            <a:r>
              <a:rPr lang="en-US" altLang="en-US" sz="2000" b="1">
                <a:solidFill>
                  <a:srgbClr val="000099"/>
                </a:solidFill>
              </a:rPr>
              <a:t>ENTER </a:t>
            </a:r>
            <a:r>
              <a:rPr lang="en-US" altLang="en-US" sz="2000">
                <a:solidFill>
                  <a:srgbClr val="000099"/>
                </a:solidFill>
              </a:rPr>
              <a:t>để xuống dòng mới.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>
                <a:solidFill>
                  <a:srgbClr val="000099"/>
                </a:solidFill>
              </a:rPr>
              <a:t> Nhấn phím </a:t>
            </a:r>
            <a:r>
              <a:rPr lang="en-US" altLang="en-US" sz="2000" b="1">
                <a:solidFill>
                  <a:srgbClr val="000099"/>
                </a:solidFill>
              </a:rPr>
              <a:t>DELETE </a:t>
            </a:r>
            <a:r>
              <a:rPr lang="en-US" altLang="en-US" sz="2000">
                <a:solidFill>
                  <a:srgbClr val="000099"/>
                </a:solidFill>
              </a:rPr>
              <a:t>hoặc </a:t>
            </a:r>
            <a:r>
              <a:rPr lang="en-US" altLang="en-US" sz="2000" b="1">
                <a:solidFill>
                  <a:srgbClr val="000099"/>
                </a:solidFill>
              </a:rPr>
              <a:t>BACKSPACE </a:t>
            </a:r>
            <a:r>
              <a:rPr lang="en-US" altLang="en-US" sz="2000">
                <a:solidFill>
                  <a:srgbClr val="000099"/>
                </a:solidFill>
              </a:rPr>
              <a:t>để xóa.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>
                <a:solidFill>
                  <a:srgbClr val="000099"/>
                </a:solidFill>
              </a:rPr>
              <a:t> </a:t>
            </a:r>
            <a:r>
              <a:rPr lang="en-US" altLang="en-US" sz="2000" b="1">
                <a:solidFill>
                  <a:srgbClr val="000099"/>
                </a:solidFill>
              </a:rPr>
              <a:t>uses crt </a:t>
            </a:r>
            <a:r>
              <a:rPr lang="en-US" altLang="en-US" sz="2000">
                <a:solidFill>
                  <a:srgbClr val="000099"/>
                </a:solidFill>
              </a:rPr>
              <a:t>: khai báo thư viện </a:t>
            </a:r>
            <a:r>
              <a:rPr lang="en-US" altLang="en-US" sz="2000" b="1">
                <a:solidFill>
                  <a:srgbClr val="000099"/>
                </a:solidFill>
              </a:rPr>
              <a:t>crt</a:t>
            </a:r>
            <a:r>
              <a:rPr lang="en-US" altLang="en-US" sz="2000">
                <a:solidFill>
                  <a:srgbClr val="000099"/>
                </a:solidFill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000">
                <a:solidFill>
                  <a:srgbClr val="000099"/>
                </a:solidFill>
              </a:rPr>
              <a:t> </a:t>
            </a:r>
            <a:r>
              <a:rPr lang="en-US" altLang="en-US" sz="2000" b="1">
                <a:solidFill>
                  <a:srgbClr val="000099"/>
                </a:solidFill>
              </a:rPr>
              <a:t>clrscr</a:t>
            </a:r>
            <a:r>
              <a:rPr lang="en-US" altLang="en-US" sz="2000">
                <a:solidFill>
                  <a:srgbClr val="000099"/>
                </a:solidFill>
              </a:rPr>
              <a:t>: xóa màn hình kết quả sau khi đã khai báo thư viện </a:t>
            </a:r>
            <a:r>
              <a:rPr lang="en-US" altLang="en-US" sz="2000" b="1">
                <a:solidFill>
                  <a:srgbClr val="000099"/>
                </a:solidFill>
              </a:rPr>
              <a:t>crt</a:t>
            </a:r>
            <a:endParaRPr lang="en-US" altLang="en-US" sz="200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0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2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2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372" grpId="0" animBg="1"/>
      <p:bldP spid="44237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71438" y="115888"/>
            <a:ext cx="4284662" cy="436562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69804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LƯU CHƯƠNG TRÌNH</a:t>
            </a:r>
          </a:p>
        </p:txBody>
      </p:sp>
      <p:pic>
        <p:nvPicPr>
          <p:cNvPr id="444419" name="Picture 3" descr="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048000"/>
            <a:ext cx="6048375" cy="354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4420" name="AutoShape 4"/>
          <p:cNvSpPr>
            <a:spLocks/>
          </p:cNvSpPr>
          <p:nvPr/>
        </p:nvSpPr>
        <p:spPr bwMode="auto">
          <a:xfrm>
            <a:off x="3429000" y="2111375"/>
            <a:ext cx="2952750" cy="431800"/>
          </a:xfrm>
          <a:prstGeom prst="borderCallout2">
            <a:avLst>
              <a:gd name="adj1" fmla="val 26472"/>
              <a:gd name="adj2" fmla="val -2579"/>
              <a:gd name="adj3" fmla="val 26472"/>
              <a:gd name="adj4" fmla="val -28819"/>
              <a:gd name="adj5" fmla="val 365810"/>
              <a:gd name="adj6" fmla="val -72310"/>
            </a:avLst>
          </a:prstGeom>
          <a:solidFill>
            <a:srgbClr val="CCFFFF"/>
          </a:solidFill>
          <a:ln w="254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CC00CC"/>
                </a:solidFill>
              </a:rPr>
              <a:t>Nhập tên chương trình </a:t>
            </a:r>
          </a:p>
        </p:txBody>
      </p:sp>
      <p:sp>
        <p:nvSpPr>
          <p:cNvPr id="444421" name="AutoShape 5"/>
          <p:cNvSpPr>
            <a:spLocks/>
          </p:cNvSpPr>
          <p:nvPr/>
        </p:nvSpPr>
        <p:spPr bwMode="auto">
          <a:xfrm>
            <a:off x="6092825" y="4221163"/>
            <a:ext cx="2952750" cy="431800"/>
          </a:xfrm>
          <a:prstGeom prst="borderCallout2">
            <a:avLst>
              <a:gd name="adj1" fmla="val 26472"/>
              <a:gd name="adj2" fmla="val -2579"/>
              <a:gd name="adj3" fmla="val 26472"/>
              <a:gd name="adj4" fmla="val -4194"/>
              <a:gd name="adj5" fmla="val -111764"/>
              <a:gd name="adj6" fmla="val -6880"/>
            </a:avLst>
          </a:prstGeom>
          <a:solidFill>
            <a:srgbClr val="FFFF99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>
                <a:solidFill>
                  <a:srgbClr val="006600"/>
                </a:solidFill>
              </a:rPr>
              <a:t>Click chọn </a:t>
            </a:r>
          </a:p>
        </p:txBody>
      </p:sp>
      <p:sp>
        <p:nvSpPr>
          <p:cNvPr id="444422" name="Text Box 6"/>
          <p:cNvSpPr txBox="1">
            <a:spLocks noChangeArrowheads="1"/>
          </p:cNvSpPr>
          <p:nvPr/>
        </p:nvSpPr>
        <p:spPr bwMode="auto">
          <a:xfrm>
            <a:off x="395288" y="908050"/>
            <a:ext cx="51133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99"/>
                </a:solidFill>
              </a:rPr>
              <a:t>* Nhấn phím F2 hoặc chọn FILE </a:t>
            </a:r>
            <a:r>
              <a:rPr lang="en-US" altLang="en-US" sz="2000" b="1">
                <a:solidFill>
                  <a:srgbClr val="000099"/>
                </a:solidFill>
                <a:sym typeface="Wingdings" panose="05000000000000000000" pitchFamily="2" charset="2"/>
              </a:rPr>
              <a:t> Save</a:t>
            </a:r>
            <a:endParaRPr lang="en-US" altLang="en-US" sz="2000" b="1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04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4420" grpId="0" animBg="1"/>
      <p:bldP spid="444421" grpId="0" animBg="1"/>
      <p:bldP spid="4444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71438" y="115888"/>
            <a:ext cx="4284662" cy="436562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69804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DỊCH CHƯƠNG TRÌNH</a:t>
            </a:r>
          </a:p>
        </p:txBody>
      </p:sp>
      <p:sp>
        <p:nvSpPr>
          <p:cNvPr id="446467" name="Text Box 3"/>
          <p:cNvSpPr txBox="1">
            <a:spLocks noChangeArrowheads="1"/>
          </p:cNvSpPr>
          <p:nvPr/>
        </p:nvSpPr>
        <p:spPr bwMode="auto">
          <a:xfrm>
            <a:off x="395288" y="908050"/>
            <a:ext cx="51133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ALT+F9</a:t>
            </a:r>
            <a:endParaRPr lang="en-US" altLang="en-US" sz="2000">
              <a:solidFill>
                <a:srgbClr val="000099"/>
              </a:solidFill>
            </a:endParaRPr>
          </a:p>
        </p:txBody>
      </p:sp>
      <p:pic>
        <p:nvPicPr>
          <p:cNvPr id="446468" name="Picture 4" descr="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924175"/>
            <a:ext cx="6121400" cy="21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6469" name="Text Box 5"/>
          <p:cNvSpPr txBox="1">
            <a:spLocks noChangeArrowheads="1"/>
          </p:cNvSpPr>
          <p:nvPr/>
        </p:nvSpPr>
        <p:spPr bwMode="auto">
          <a:xfrm>
            <a:off x="395288" y="1663700"/>
            <a:ext cx="66246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Hoặc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ALT+C, </a:t>
            </a:r>
            <a:r>
              <a:rPr lang="en-US" altLang="en-US" sz="2000">
                <a:solidFill>
                  <a:srgbClr val="000099"/>
                </a:solidFill>
              </a:rPr>
              <a:t>chọn lệnh </a:t>
            </a:r>
            <a:r>
              <a:rPr lang="en-US" altLang="en-US" sz="2000" b="1">
                <a:solidFill>
                  <a:srgbClr val="000099"/>
                </a:solidFill>
              </a:rPr>
              <a:t>Compile</a:t>
            </a:r>
          </a:p>
        </p:txBody>
      </p:sp>
      <p:sp>
        <p:nvSpPr>
          <p:cNvPr id="446470" name="Text Box 6"/>
          <p:cNvSpPr txBox="1">
            <a:spLocks noChangeArrowheads="1"/>
          </p:cNvSpPr>
          <p:nvPr/>
        </p:nvSpPr>
        <p:spPr bwMode="auto">
          <a:xfrm>
            <a:off x="611188" y="5480050"/>
            <a:ext cx="66246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phím bất kì để đóng hộp thoại</a:t>
            </a:r>
          </a:p>
        </p:txBody>
      </p:sp>
    </p:spTree>
    <p:extLst>
      <p:ext uri="{BB962C8B-B14F-4D97-AF65-F5344CB8AC3E}">
        <p14:creationId xmlns:p14="http://schemas.microsoft.com/office/powerpoint/2010/main" val="311679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6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6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6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6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467" grpId="0" animBg="1"/>
      <p:bldP spid="446469" grpId="0" animBg="1"/>
      <p:bldP spid="44647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71438" y="115888"/>
            <a:ext cx="4284662" cy="436562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69804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CHẠY CHƯƠNG TRÌNH</a:t>
            </a:r>
          </a:p>
        </p:txBody>
      </p:sp>
      <p:sp>
        <p:nvSpPr>
          <p:cNvPr id="448515" name="Text Box 3"/>
          <p:cNvSpPr txBox="1">
            <a:spLocks noChangeArrowheads="1"/>
          </p:cNvSpPr>
          <p:nvPr/>
        </p:nvSpPr>
        <p:spPr bwMode="auto">
          <a:xfrm>
            <a:off x="395288" y="908050"/>
            <a:ext cx="51133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Crt+F9</a:t>
            </a:r>
            <a:endParaRPr lang="en-US" altLang="en-US" sz="2000">
              <a:solidFill>
                <a:srgbClr val="000099"/>
              </a:solidFill>
            </a:endParaRPr>
          </a:p>
        </p:txBody>
      </p:sp>
      <p:pic>
        <p:nvPicPr>
          <p:cNvPr id="448516" name="Picture 4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12875"/>
            <a:ext cx="8318500" cy="433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8517" name="Text Box 5"/>
          <p:cNvSpPr txBox="1">
            <a:spLocks noChangeArrowheads="1"/>
          </p:cNvSpPr>
          <p:nvPr/>
        </p:nvSpPr>
        <p:spPr bwMode="auto">
          <a:xfrm>
            <a:off x="611188" y="6092825"/>
            <a:ext cx="7129462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phím bất kì để quay về màn hình soạn thảo</a:t>
            </a:r>
          </a:p>
        </p:txBody>
      </p:sp>
    </p:spTree>
    <p:extLst>
      <p:ext uri="{BB962C8B-B14F-4D97-AF65-F5344CB8AC3E}">
        <p14:creationId xmlns:p14="http://schemas.microsoft.com/office/powerpoint/2010/main" val="92299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8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8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8515" grpId="0" animBg="1"/>
      <p:bldP spid="4485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900113" y="1125538"/>
            <a:ext cx="6191250" cy="1439862"/>
          </a:xfrm>
          <a:prstGeom prst="cloudCallout">
            <a:avLst>
              <a:gd name="adj1" fmla="val -65486"/>
              <a:gd name="adj2" fmla="val 236991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99"/>
                </a:solidFill>
              </a:rPr>
              <a:t>Chỉnh sửa chương trình và nhận biết một số lỗi. Em hãy thực hiện các nội dung sau:</a:t>
            </a:r>
          </a:p>
        </p:txBody>
      </p:sp>
      <p:sp>
        <p:nvSpPr>
          <p:cNvPr id="450564" name="Text Box 4"/>
          <p:cNvSpPr txBox="1">
            <a:spLocks noChangeArrowheads="1"/>
          </p:cNvSpPr>
          <p:nvPr/>
        </p:nvSpPr>
        <p:spPr bwMode="auto">
          <a:xfrm>
            <a:off x="1111250" y="3141663"/>
            <a:ext cx="7708900" cy="11874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Xóa lệnh </a:t>
            </a:r>
            <a:r>
              <a:rPr lang="en-US" altLang="en-US" sz="2400" b="1">
                <a:solidFill>
                  <a:srgbClr val="333399"/>
                </a:solidFill>
              </a:rPr>
              <a:t>begin</a:t>
            </a:r>
            <a:endParaRPr lang="en-US" altLang="en-US" sz="2400">
              <a:solidFill>
                <a:srgbClr val="333399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Xóa dấu chấm sau chữ end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240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20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505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505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505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05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5113338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Xóa dòng lệnh </a:t>
            </a:r>
            <a:r>
              <a:rPr lang="en-US" altLang="en-US" sz="2000" b="1">
                <a:solidFill>
                  <a:srgbClr val="000099"/>
                </a:solidFill>
              </a:rPr>
              <a:t>begin</a:t>
            </a:r>
            <a:endParaRPr lang="en-US" altLang="en-US" sz="2000">
              <a:solidFill>
                <a:srgbClr val="000099"/>
              </a:solidFill>
            </a:endParaRPr>
          </a:p>
        </p:txBody>
      </p:sp>
      <p:pic>
        <p:nvPicPr>
          <p:cNvPr id="452611" name="Picture 3" descr="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81075"/>
            <a:ext cx="8280400" cy="218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2612" name="Text Box 4"/>
          <p:cNvSpPr txBox="1">
            <a:spLocks noChangeArrowheads="1"/>
          </p:cNvSpPr>
          <p:nvPr/>
        </p:nvSpPr>
        <p:spPr bwMode="auto">
          <a:xfrm>
            <a:off x="395288" y="3536950"/>
            <a:ext cx="51133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Xóa dấu chấm sau lệnh </a:t>
            </a:r>
            <a:r>
              <a:rPr lang="en-US" altLang="en-US" sz="2000" b="1">
                <a:solidFill>
                  <a:srgbClr val="000099"/>
                </a:solidFill>
              </a:rPr>
              <a:t>end</a:t>
            </a:r>
          </a:p>
        </p:txBody>
      </p:sp>
      <p:pic>
        <p:nvPicPr>
          <p:cNvPr id="452613" name="Picture 5" descr="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221163"/>
            <a:ext cx="8293100" cy="214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15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2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52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2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2610" grpId="0" animBg="1"/>
      <p:bldP spid="4526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 dirty="0">
                <a:solidFill>
                  <a:srgbClr val="FF0066"/>
                </a:solidFill>
              </a:rPr>
              <a:t> </a:t>
            </a:r>
            <a:r>
              <a:rPr lang="en-US" altLang="en-US" sz="3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</a:t>
            </a:r>
            <a:r>
              <a:rPr lang="en-US" altLang="en-US" sz="300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900113" y="1125538"/>
            <a:ext cx="6191250" cy="1439862"/>
          </a:xfrm>
          <a:prstGeom prst="cloudCallout">
            <a:avLst>
              <a:gd name="adj1" fmla="val -65486"/>
              <a:gd name="adj2" fmla="val 236991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99"/>
                </a:solidFill>
              </a:rPr>
              <a:t>Làm quen với việc khởi động và thoát khỏi Turbo Pascal. Em hãy thực hiện các nội dung sau:</a:t>
            </a:r>
          </a:p>
        </p:txBody>
      </p:sp>
      <p:sp>
        <p:nvSpPr>
          <p:cNvPr id="417796" name="Text Box 4"/>
          <p:cNvSpPr txBox="1">
            <a:spLocks noChangeArrowheads="1"/>
          </p:cNvSpPr>
          <p:nvPr/>
        </p:nvSpPr>
        <p:spPr bwMode="auto">
          <a:xfrm>
            <a:off x="1111250" y="3141663"/>
            <a:ext cx="7781925" cy="19177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Khởi động Turbo Pascal.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Quan sát màn hình của Turbo Pascal.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Nhận biết các thành phần trên màn hình Turbo Pascal.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Thao tác với thanh bảng chọn.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333399"/>
                </a:solidFill>
              </a:rPr>
              <a:t> Thoát khỏi Turbo Pascal</a:t>
            </a:r>
          </a:p>
        </p:txBody>
      </p:sp>
    </p:spTree>
    <p:extLst>
      <p:ext uri="{BB962C8B-B14F-4D97-AF65-F5344CB8AC3E}">
        <p14:creationId xmlns:p14="http://schemas.microsoft.com/office/powerpoint/2010/main" val="136802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177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177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177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779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5113338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Xóa dấu chấm phẩy sau dòng lệnh</a:t>
            </a:r>
          </a:p>
        </p:txBody>
      </p:sp>
      <p:pic>
        <p:nvPicPr>
          <p:cNvPr id="454659" name="Picture 3" descr="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25538"/>
            <a:ext cx="82804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43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5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5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>
                <a:solidFill>
                  <a:srgbClr val="FF0066"/>
                </a:solidFill>
              </a:rPr>
              <a:t> </a:t>
            </a:r>
            <a:r>
              <a:rPr lang="en-US" altLang="en-US" sz="300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GHI NHỚ</a:t>
            </a:r>
            <a:endParaRPr lang="en-US" altLang="en-US" sz="3000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56707" name="Text Box 3"/>
          <p:cNvSpPr txBox="1">
            <a:spLocks noChangeArrowheads="1"/>
          </p:cNvSpPr>
          <p:nvPr/>
        </p:nvSpPr>
        <p:spPr bwMode="auto">
          <a:xfrm>
            <a:off x="950913" y="1720850"/>
            <a:ext cx="7292975" cy="2387600"/>
          </a:xfrm>
          <a:prstGeom prst="rect">
            <a:avLst/>
          </a:prstGeom>
          <a:solidFill>
            <a:srgbClr val="FFFF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3000">
                <a:solidFill>
                  <a:srgbClr val="000099"/>
                </a:solidFill>
              </a:rPr>
              <a:t> Lệnh </a:t>
            </a:r>
            <a:r>
              <a:rPr lang="en-US" altLang="en-US" sz="3000" b="1">
                <a:solidFill>
                  <a:srgbClr val="000099"/>
                </a:solidFill>
              </a:rPr>
              <a:t>writeln </a:t>
            </a:r>
            <a:r>
              <a:rPr lang="en-US" altLang="en-US" sz="3000">
                <a:solidFill>
                  <a:srgbClr val="000099"/>
                </a:solidFill>
              </a:rPr>
              <a:t>in thông tin ra màn hình và đưa con trỏ xuống đầu dòng tiếp theo.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3000">
                <a:solidFill>
                  <a:srgbClr val="000099"/>
                </a:solidFill>
              </a:rPr>
              <a:t> Lệnh </a:t>
            </a:r>
            <a:r>
              <a:rPr lang="en-US" altLang="en-US" sz="3000" b="1">
                <a:solidFill>
                  <a:srgbClr val="000099"/>
                </a:solidFill>
              </a:rPr>
              <a:t>write </a:t>
            </a:r>
            <a:r>
              <a:rPr lang="en-US" altLang="en-US" sz="3000">
                <a:solidFill>
                  <a:srgbClr val="000099"/>
                </a:solidFill>
              </a:rPr>
              <a:t>in thông tin ra màn hình nhưng không đưa con trỏ xuống đầu dòng tiếp theo.</a:t>
            </a:r>
          </a:p>
        </p:txBody>
      </p:sp>
    </p:spTree>
    <p:extLst>
      <p:ext uri="{BB962C8B-B14F-4D97-AF65-F5344CB8AC3E}">
        <p14:creationId xmlns:p14="http://schemas.microsoft.com/office/powerpoint/2010/main" val="56370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DẶN DÒ</a:t>
            </a:r>
          </a:p>
        </p:txBody>
      </p:sp>
      <p:sp>
        <p:nvSpPr>
          <p:cNvPr id="458755" name="Text Box 4"/>
          <p:cNvSpPr txBox="1">
            <a:spLocks noChangeArrowheads="1"/>
          </p:cNvSpPr>
          <p:nvPr/>
        </p:nvSpPr>
        <p:spPr bwMode="auto">
          <a:xfrm>
            <a:off x="971550" y="2205038"/>
            <a:ext cx="75247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>
                <a:solidFill>
                  <a:srgbClr val="00FF00"/>
                </a:solidFill>
              </a:rPr>
              <a:t>1. Đọc phần đọc thêm _ trang 19 _ sách giáo khoa .</a:t>
            </a:r>
          </a:p>
        </p:txBody>
      </p:sp>
      <p:sp>
        <p:nvSpPr>
          <p:cNvPr id="458756" name="Text Box 4"/>
          <p:cNvSpPr txBox="1">
            <a:spLocks noChangeArrowheads="1"/>
          </p:cNvSpPr>
          <p:nvPr/>
        </p:nvSpPr>
        <p:spPr bwMode="auto">
          <a:xfrm>
            <a:off x="1008063" y="3459163"/>
            <a:ext cx="75247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>
                <a:solidFill>
                  <a:srgbClr val="00FF00"/>
                </a:solidFill>
              </a:rPr>
              <a:t>2. Xem trước </a:t>
            </a:r>
            <a:r>
              <a:rPr lang="en-US" altLang="en-US" sz="3000">
                <a:solidFill>
                  <a:srgbClr val="00FF00"/>
                </a:solidFill>
                <a:cs typeface="Arial" panose="020B0604020202020204" pitchFamily="34" charset="0"/>
              </a:rPr>
              <a:t>§3</a:t>
            </a:r>
            <a:r>
              <a:rPr lang="en-US" altLang="en-US" sz="3000">
                <a:solidFill>
                  <a:srgbClr val="00FF00"/>
                </a:solidFill>
              </a:rPr>
              <a:t> _ trang 20 _ sách giáo khoa .</a:t>
            </a:r>
          </a:p>
        </p:txBody>
      </p:sp>
    </p:spTree>
    <p:extLst>
      <p:ext uri="{BB962C8B-B14F-4D97-AF65-F5344CB8AC3E}">
        <p14:creationId xmlns:p14="http://schemas.microsoft.com/office/powerpoint/2010/main" val="194595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505200" y="5948363"/>
            <a:ext cx="5486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>
                <a:solidFill>
                  <a:srgbClr val="000000"/>
                </a:solidFill>
              </a:rPr>
              <a:t>Thực hiện tháng 10 năm 2008</a:t>
            </a:r>
          </a:p>
        </p:txBody>
      </p:sp>
      <p:pic>
        <p:nvPicPr>
          <p:cNvPr id="460803" name="Picture 5" descr="buom hoa dong"/>
          <p:cNvPicPr>
            <a:picLocks noGrp="1" noChangeAspect="1" noChangeArrowheads="1" noCrop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" y="2286000"/>
            <a:ext cx="3810000" cy="4238625"/>
          </a:xfrm>
        </p:spPr>
      </p:pic>
      <p:sp>
        <p:nvSpPr>
          <p:cNvPr id="49165" name="AutoShape 13"/>
          <p:cNvSpPr>
            <a:spLocks noChangeArrowheads="1"/>
          </p:cNvSpPr>
          <p:nvPr/>
        </p:nvSpPr>
        <p:spPr bwMode="auto">
          <a:xfrm>
            <a:off x="3441700" y="2343150"/>
            <a:ext cx="5702300" cy="27622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9166" name="WordArt 14"/>
          <p:cNvSpPr>
            <a:spLocks noChangeArrowheads="1" noChangeShapeType="1" noTextEdit="1"/>
          </p:cNvSpPr>
          <p:nvPr/>
        </p:nvSpPr>
        <p:spPr bwMode="auto">
          <a:xfrm>
            <a:off x="1066800" y="304800"/>
            <a:ext cx="6858000" cy="13620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2537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Bài học đã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KẾT THÚC</a:t>
            </a:r>
          </a:p>
        </p:txBody>
      </p:sp>
      <p:sp>
        <p:nvSpPr>
          <p:cNvPr id="49167" name="WordArt 15" descr="Narrow vertical"/>
          <p:cNvSpPr>
            <a:spLocks noChangeArrowheads="1" noChangeShapeType="1" noTextEdit="1"/>
          </p:cNvSpPr>
          <p:nvPr/>
        </p:nvSpPr>
        <p:spPr bwMode="auto">
          <a:xfrm>
            <a:off x="4343400" y="3028950"/>
            <a:ext cx="3505200" cy="11604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014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Thân ái chào các em</a:t>
            </a:r>
            <a:endParaRPr lang="en-US" sz="3600" kern="1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100592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65" grpId="0" animBg="1"/>
      <p:bldP spid="49166" grpId="0" animBg="1"/>
      <p:bldP spid="491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107950" y="785813"/>
            <a:ext cx="4284663" cy="771525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KHỞI ĐỘNG CHƯƠNG TRÌNH TURBO PASCAL</a:t>
            </a:r>
          </a:p>
        </p:txBody>
      </p:sp>
      <p:sp>
        <p:nvSpPr>
          <p:cNvPr id="419843" name="Text Box 3"/>
          <p:cNvSpPr txBox="1">
            <a:spLocks noChangeArrowheads="1"/>
          </p:cNvSpPr>
          <p:nvPr/>
        </p:nvSpPr>
        <p:spPr bwMode="auto">
          <a:xfrm>
            <a:off x="231775" y="1847850"/>
            <a:ext cx="6438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660066"/>
                </a:solidFill>
              </a:rPr>
              <a:t>1. Chạy chương trình Turbo Pascal trên môi trường MS_DOS</a:t>
            </a:r>
          </a:p>
        </p:txBody>
      </p:sp>
      <p:sp>
        <p:nvSpPr>
          <p:cNvPr id="419844" name="Text Box 4"/>
          <p:cNvSpPr txBox="1">
            <a:spLocks noChangeArrowheads="1"/>
          </p:cNvSpPr>
          <p:nvPr/>
        </p:nvSpPr>
        <p:spPr bwMode="auto">
          <a:xfrm>
            <a:off x="1455738" y="2286000"/>
            <a:ext cx="7077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CC"/>
                </a:solidFill>
              </a:rPr>
              <a:t>Trên màn hình desktop, chọn My Computer, chọn ổ đĩa C:, chọn thư mục TP, chọn thư mục BIN, double click vào biểu tượng</a:t>
            </a:r>
          </a:p>
        </p:txBody>
      </p:sp>
      <p:pic>
        <p:nvPicPr>
          <p:cNvPr id="419845" name="Picture 5" descr="Turbod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550" y="2646363"/>
            <a:ext cx="990600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46" name="Text Box 6"/>
          <p:cNvSpPr txBox="1">
            <a:spLocks noChangeArrowheads="1"/>
          </p:cNvSpPr>
          <p:nvPr/>
        </p:nvSpPr>
        <p:spPr bwMode="auto">
          <a:xfrm>
            <a:off x="1476375" y="3503613"/>
            <a:ext cx="5688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CC"/>
                </a:solidFill>
              </a:rPr>
              <a:t>Trên màn hình desktop, double click vào biểu tượng</a:t>
            </a:r>
          </a:p>
        </p:txBody>
      </p:sp>
      <p:pic>
        <p:nvPicPr>
          <p:cNvPr id="419847" name="Picture 7" descr="Turbodos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222625"/>
            <a:ext cx="863600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48" name="Text Box 8"/>
          <p:cNvSpPr txBox="1">
            <a:spLocks noChangeArrowheads="1"/>
          </p:cNvSpPr>
          <p:nvPr/>
        </p:nvSpPr>
        <p:spPr bwMode="auto">
          <a:xfrm>
            <a:off x="323850" y="4440238"/>
            <a:ext cx="6629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660066"/>
                </a:solidFill>
              </a:rPr>
              <a:t>2. Chạy chương trình Turbo Pascal trên môi trường WINDOWS</a:t>
            </a:r>
          </a:p>
        </p:txBody>
      </p:sp>
      <p:sp>
        <p:nvSpPr>
          <p:cNvPr id="419849" name="Text Box 9"/>
          <p:cNvSpPr txBox="1">
            <a:spLocks noChangeArrowheads="1"/>
          </p:cNvSpPr>
          <p:nvPr/>
        </p:nvSpPr>
        <p:spPr bwMode="auto">
          <a:xfrm>
            <a:off x="1476375" y="4878388"/>
            <a:ext cx="7077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CC"/>
                </a:solidFill>
              </a:rPr>
              <a:t>Trên màn hình desktop, chọn My Computer, chọn ổ đĩa C:, chọn thư mục TP, chọn thư mục BIN, double click vào biểu tượng</a:t>
            </a:r>
          </a:p>
        </p:txBody>
      </p:sp>
      <p:sp>
        <p:nvSpPr>
          <p:cNvPr id="419850" name="Text Box 10"/>
          <p:cNvSpPr txBox="1">
            <a:spLocks noChangeArrowheads="1"/>
          </p:cNvSpPr>
          <p:nvPr/>
        </p:nvSpPr>
        <p:spPr bwMode="auto">
          <a:xfrm>
            <a:off x="1497013" y="6240463"/>
            <a:ext cx="56880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CC"/>
                </a:solidFill>
              </a:rPr>
              <a:t>Trên màn hình desktop, double click vào biểu tượng</a:t>
            </a:r>
          </a:p>
        </p:txBody>
      </p:sp>
      <p:pic>
        <p:nvPicPr>
          <p:cNvPr id="419851" name="Picture 11" descr="Turboex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5167313"/>
            <a:ext cx="1404938" cy="77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52" name="Picture 12" descr="Turboexe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6030913"/>
            <a:ext cx="1079500" cy="85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5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98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98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98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84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9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198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198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198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2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19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4198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4198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4198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84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19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4198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4198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4198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2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19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44" grpId="0"/>
      <p:bldP spid="419846" grpId="0"/>
      <p:bldP spid="419849" grpId="0"/>
      <p:bldP spid="4198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71438" y="115888"/>
            <a:ext cx="4284662" cy="771525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69804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MÀN HÌNH LÀM VIỆC CỦA TURBO PASCAL</a:t>
            </a:r>
          </a:p>
        </p:txBody>
      </p:sp>
      <p:pic>
        <p:nvPicPr>
          <p:cNvPr id="421891" name="Picture 3" descr="Imag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8" y="1816100"/>
            <a:ext cx="7321550" cy="377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1892" name="AutoShape 4"/>
          <p:cNvSpPr>
            <a:spLocks noChangeArrowheads="1"/>
          </p:cNvSpPr>
          <p:nvPr/>
        </p:nvSpPr>
        <p:spPr bwMode="auto">
          <a:xfrm>
            <a:off x="5219700" y="2781300"/>
            <a:ext cx="2447925" cy="358775"/>
          </a:xfrm>
          <a:prstGeom prst="wedgeRoundRectCallout">
            <a:avLst>
              <a:gd name="adj1" fmla="val -69454"/>
              <a:gd name="adj2" fmla="val -153981"/>
              <a:gd name="adj3" fmla="val 16667"/>
            </a:avLst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Tên File chương trình</a:t>
            </a:r>
          </a:p>
        </p:txBody>
      </p:sp>
      <p:sp>
        <p:nvSpPr>
          <p:cNvPr id="421893" name="AutoShape 5"/>
          <p:cNvSpPr>
            <a:spLocks noChangeArrowheads="1"/>
          </p:cNvSpPr>
          <p:nvPr/>
        </p:nvSpPr>
        <p:spPr bwMode="auto">
          <a:xfrm>
            <a:off x="1763713" y="3284538"/>
            <a:ext cx="2447925" cy="358775"/>
          </a:xfrm>
          <a:prstGeom prst="wedgeRoundRectCallout">
            <a:avLst>
              <a:gd name="adj1" fmla="val -73606"/>
              <a:gd name="adj2" fmla="val -242477"/>
              <a:gd name="adj3" fmla="val 16667"/>
            </a:avLst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Con trỏ soạn thảo</a:t>
            </a:r>
          </a:p>
        </p:txBody>
      </p:sp>
      <p:sp>
        <p:nvSpPr>
          <p:cNvPr id="421894" name="AutoShape 6"/>
          <p:cNvSpPr>
            <a:spLocks noChangeArrowheads="1"/>
          </p:cNvSpPr>
          <p:nvPr/>
        </p:nvSpPr>
        <p:spPr bwMode="auto">
          <a:xfrm>
            <a:off x="3708400" y="1196975"/>
            <a:ext cx="3384550" cy="358775"/>
          </a:xfrm>
          <a:prstGeom prst="wedgeRoundRectCallout">
            <a:avLst>
              <a:gd name="adj1" fmla="val -59801"/>
              <a:gd name="adj2" fmla="val 226991"/>
              <a:gd name="adj3" fmla="val 16667"/>
            </a:avLst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Thanh menu </a:t>
            </a:r>
            <a:r>
              <a:rPr lang="en-US" altLang="en-US" sz="1600" i="1">
                <a:solidFill>
                  <a:srgbClr val="660066"/>
                </a:solidFill>
              </a:rPr>
              <a:t>(thanh bảng chọn)</a:t>
            </a:r>
            <a:endParaRPr lang="en-US" altLang="en-US" sz="1600">
              <a:solidFill>
                <a:srgbClr val="660066"/>
              </a:solidFill>
            </a:endParaRPr>
          </a:p>
        </p:txBody>
      </p:sp>
      <p:sp>
        <p:nvSpPr>
          <p:cNvPr id="421895" name="AutoShape 7"/>
          <p:cNvSpPr>
            <a:spLocks noChangeArrowheads="1"/>
          </p:cNvSpPr>
          <p:nvPr/>
        </p:nvSpPr>
        <p:spPr bwMode="auto">
          <a:xfrm>
            <a:off x="4572000" y="6094413"/>
            <a:ext cx="4176713" cy="358775"/>
          </a:xfrm>
          <a:prstGeom prst="wedgeRoundRectCallout">
            <a:avLst>
              <a:gd name="adj1" fmla="val -62125"/>
              <a:gd name="adj2" fmla="val -205750"/>
              <a:gd name="adj3" fmla="val 16667"/>
            </a:avLst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Dòng hướng dẫn các phím chức năng</a:t>
            </a:r>
          </a:p>
        </p:txBody>
      </p:sp>
      <p:sp>
        <p:nvSpPr>
          <p:cNvPr id="421896" name="AutoShape 8"/>
          <p:cNvSpPr>
            <a:spLocks noChangeArrowheads="1"/>
          </p:cNvSpPr>
          <p:nvPr/>
        </p:nvSpPr>
        <p:spPr bwMode="auto">
          <a:xfrm>
            <a:off x="395288" y="5876925"/>
            <a:ext cx="936625" cy="358775"/>
          </a:xfrm>
          <a:prstGeom prst="wedgeRoundRectCallout">
            <a:avLst>
              <a:gd name="adj1" fmla="val 102032"/>
              <a:gd name="adj2" fmla="val -209736"/>
              <a:gd name="adj3" fmla="val 16667"/>
            </a:avLst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Dòng</a:t>
            </a:r>
          </a:p>
        </p:txBody>
      </p:sp>
      <p:sp>
        <p:nvSpPr>
          <p:cNvPr id="421897" name="AutoShape 9"/>
          <p:cNvSpPr>
            <a:spLocks noChangeArrowheads="1"/>
          </p:cNvSpPr>
          <p:nvPr/>
        </p:nvSpPr>
        <p:spPr bwMode="auto">
          <a:xfrm>
            <a:off x="1619250" y="5949950"/>
            <a:ext cx="936625" cy="358775"/>
          </a:xfrm>
          <a:prstGeom prst="wedgeRoundRectCallout">
            <a:avLst>
              <a:gd name="adj1" fmla="val -4917"/>
              <a:gd name="adj2" fmla="val -221681"/>
              <a:gd name="adj3" fmla="val 16667"/>
            </a:avLst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660066"/>
                </a:solidFill>
              </a:rPr>
              <a:t>Cột</a:t>
            </a:r>
          </a:p>
        </p:txBody>
      </p:sp>
      <p:sp>
        <p:nvSpPr>
          <p:cNvPr id="421898" name="Text Box 10"/>
          <p:cNvSpPr txBox="1">
            <a:spLocks noChangeArrowheads="1"/>
          </p:cNvSpPr>
          <p:nvPr/>
        </p:nvSpPr>
        <p:spPr bwMode="auto">
          <a:xfrm>
            <a:off x="3492500" y="4498975"/>
            <a:ext cx="215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</a:rPr>
              <a:t>Vùng soạn thảo</a:t>
            </a:r>
          </a:p>
        </p:txBody>
      </p:sp>
    </p:spTree>
    <p:extLst>
      <p:ext uri="{BB962C8B-B14F-4D97-AF65-F5344CB8AC3E}">
        <p14:creationId xmlns:p14="http://schemas.microsoft.com/office/powerpoint/2010/main" val="174503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1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21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1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21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21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892" grpId="0" animBg="1"/>
      <p:bldP spid="421893" grpId="0" animBg="1"/>
      <p:bldP spid="421894" grpId="0" animBg="1"/>
      <p:bldP spid="421895" grpId="0" animBg="1"/>
      <p:bldP spid="421896" grpId="0" animBg="1"/>
      <p:bldP spid="421897" grpId="0" animBg="1"/>
      <p:bldP spid="4218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71438" y="115888"/>
            <a:ext cx="4284662" cy="436562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69804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MENU BAR</a:t>
            </a:r>
          </a:p>
        </p:txBody>
      </p:sp>
      <p:sp>
        <p:nvSpPr>
          <p:cNvPr id="423939" name="Text Box 3"/>
          <p:cNvSpPr txBox="1">
            <a:spLocks noChangeArrowheads="1"/>
          </p:cNvSpPr>
          <p:nvPr/>
        </p:nvSpPr>
        <p:spPr bwMode="auto">
          <a:xfrm>
            <a:off x="323850" y="908050"/>
            <a:ext cx="4159250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phím </a:t>
            </a:r>
            <a:r>
              <a:rPr lang="en-US" altLang="en-US" sz="2000" b="1">
                <a:solidFill>
                  <a:srgbClr val="000099"/>
                </a:solidFill>
              </a:rPr>
              <a:t>F10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pic>
        <p:nvPicPr>
          <p:cNvPr id="423940" name="Picture 4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557338"/>
            <a:ext cx="8305800" cy="275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3941" name="Text Box 5"/>
          <p:cNvSpPr txBox="1">
            <a:spLocks noChangeArrowheads="1"/>
          </p:cNvSpPr>
          <p:nvPr/>
        </p:nvSpPr>
        <p:spPr bwMode="auto">
          <a:xfrm>
            <a:off x="395288" y="4687888"/>
            <a:ext cx="2425700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Sử dụng các phím</a:t>
            </a:r>
          </a:p>
        </p:txBody>
      </p:sp>
      <p:pic>
        <p:nvPicPr>
          <p:cNvPr id="423942" name="Picture 6" descr="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450" y="4508500"/>
            <a:ext cx="2962275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3943" name="AutoShape 7"/>
          <p:cNvSpPr>
            <a:spLocks/>
          </p:cNvSpPr>
          <p:nvPr/>
        </p:nvSpPr>
        <p:spPr bwMode="auto">
          <a:xfrm>
            <a:off x="179388" y="6019800"/>
            <a:ext cx="2952750" cy="765175"/>
          </a:xfrm>
          <a:prstGeom prst="borderCallout2">
            <a:avLst>
              <a:gd name="adj1" fmla="val 14940"/>
              <a:gd name="adj2" fmla="val 102579"/>
              <a:gd name="adj3" fmla="val 14940"/>
              <a:gd name="adj4" fmla="val 109569"/>
              <a:gd name="adj5" fmla="val -108505"/>
              <a:gd name="adj6" fmla="val 121023"/>
            </a:avLst>
          </a:prstGeom>
          <a:solidFill>
            <a:srgbClr val="FFFF99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6600"/>
                </a:solidFill>
              </a:rPr>
              <a:t>Di chuyển sang trái giữa các bảng chọn </a:t>
            </a:r>
          </a:p>
        </p:txBody>
      </p:sp>
      <p:sp>
        <p:nvSpPr>
          <p:cNvPr id="423944" name="AutoShape 8"/>
          <p:cNvSpPr>
            <a:spLocks/>
          </p:cNvSpPr>
          <p:nvPr/>
        </p:nvSpPr>
        <p:spPr bwMode="auto">
          <a:xfrm>
            <a:off x="6083300" y="6019800"/>
            <a:ext cx="2952750" cy="765175"/>
          </a:xfrm>
          <a:prstGeom prst="borderCallout2">
            <a:avLst>
              <a:gd name="adj1" fmla="val 14940"/>
              <a:gd name="adj2" fmla="val -2579"/>
              <a:gd name="adj3" fmla="val 14940"/>
              <a:gd name="adj4" fmla="val -8546"/>
              <a:gd name="adj5" fmla="val -102903"/>
              <a:gd name="adj6" fmla="val -18333"/>
            </a:avLst>
          </a:prstGeom>
          <a:solidFill>
            <a:srgbClr val="FFFF99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6600"/>
                </a:solidFill>
              </a:rPr>
              <a:t>Di chuyển sang phải giữa các bảng chọn </a:t>
            </a:r>
          </a:p>
        </p:txBody>
      </p:sp>
    </p:spTree>
    <p:extLst>
      <p:ext uri="{BB962C8B-B14F-4D97-AF65-F5344CB8AC3E}">
        <p14:creationId xmlns:p14="http://schemas.microsoft.com/office/powerpoint/2010/main" val="397810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3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23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3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23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9" grpId="0" animBg="1"/>
      <p:bldP spid="423941" grpId="0" animBg="1"/>
      <p:bldP spid="423943" grpId="0" animBg="1"/>
      <p:bldP spid="4239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71438" y="115888"/>
            <a:ext cx="4284662" cy="436562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69804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MENU BAR</a:t>
            </a:r>
          </a:p>
        </p:txBody>
      </p:sp>
      <p:sp>
        <p:nvSpPr>
          <p:cNvPr id="425987" name="Text Box 3"/>
          <p:cNvSpPr txBox="1">
            <a:spLocks noChangeArrowheads="1"/>
          </p:cNvSpPr>
          <p:nvPr/>
        </p:nvSpPr>
        <p:spPr bwMode="auto">
          <a:xfrm>
            <a:off x="323850" y="908050"/>
            <a:ext cx="4176713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</a:t>
            </a:r>
            <a:r>
              <a:rPr lang="en-US" altLang="en-US" sz="2000" b="1">
                <a:solidFill>
                  <a:srgbClr val="000099"/>
                </a:solidFill>
              </a:rPr>
              <a:t>ENTER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pic>
        <p:nvPicPr>
          <p:cNvPr id="425988" name="Picture 4" descr="en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20713"/>
            <a:ext cx="2160587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5989" name="Text Box 5"/>
          <p:cNvSpPr txBox="1">
            <a:spLocks noChangeArrowheads="1"/>
          </p:cNvSpPr>
          <p:nvPr/>
        </p:nvSpPr>
        <p:spPr bwMode="auto">
          <a:xfrm>
            <a:off x="395288" y="3284538"/>
            <a:ext cx="55451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Alt+F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pic>
        <p:nvPicPr>
          <p:cNvPr id="425990" name="Picture 6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913188"/>
            <a:ext cx="8305800" cy="275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5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5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5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5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25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5987" grpId="0" animBg="1"/>
      <p:bldP spid="4259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55451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Alt+E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pic>
        <p:nvPicPr>
          <p:cNvPr id="428035" name="Picture 3" descr="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81075"/>
            <a:ext cx="8293100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8036" name="Text Box 4"/>
          <p:cNvSpPr txBox="1">
            <a:spLocks noChangeArrowheads="1"/>
          </p:cNvSpPr>
          <p:nvPr/>
        </p:nvSpPr>
        <p:spPr bwMode="auto">
          <a:xfrm>
            <a:off x="539750" y="3824288"/>
            <a:ext cx="5545138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Alt+S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pic>
        <p:nvPicPr>
          <p:cNvPr id="428037" name="Picture 5" descr="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533900"/>
            <a:ext cx="8305800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90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8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8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8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28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8034" grpId="0" animBg="1"/>
      <p:bldP spid="4280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55451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Alt+R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sp>
        <p:nvSpPr>
          <p:cNvPr id="430083" name="Text Box 3"/>
          <p:cNvSpPr txBox="1">
            <a:spLocks noChangeArrowheads="1"/>
          </p:cNvSpPr>
          <p:nvPr/>
        </p:nvSpPr>
        <p:spPr bwMode="auto">
          <a:xfrm>
            <a:off x="539750" y="3573463"/>
            <a:ext cx="5545138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Alt+C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pic>
        <p:nvPicPr>
          <p:cNvPr id="430084" name="Picture 4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81075"/>
            <a:ext cx="8267700" cy="204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085" name="Picture 5" descr="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149725"/>
            <a:ext cx="8280400" cy="246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64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0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0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0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82" grpId="0" animBg="1"/>
      <p:bldP spid="43008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5545137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Alt+D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sp>
        <p:nvSpPr>
          <p:cNvPr id="432131" name="Text Box 3"/>
          <p:cNvSpPr txBox="1">
            <a:spLocks noChangeArrowheads="1"/>
          </p:cNvSpPr>
          <p:nvPr/>
        </p:nvSpPr>
        <p:spPr bwMode="auto">
          <a:xfrm>
            <a:off x="539750" y="3895725"/>
            <a:ext cx="5545138" cy="3968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99"/>
                </a:solidFill>
              </a:rPr>
              <a:t>* Nhấn tổ hợp phím </a:t>
            </a:r>
            <a:r>
              <a:rPr lang="en-US" altLang="en-US" sz="2000" b="1">
                <a:solidFill>
                  <a:srgbClr val="000099"/>
                </a:solidFill>
              </a:rPr>
              <a:t>Alt+T </a:t>
            </a:r>
            <a:r>
              <a:rPr lang="en-US" altLang="en-US" sz="2000">
                <a:solidFill>
                  <a:srgbClr val="000099"/>
                </a:solidFill>
              </a:rPr>
              <a:t>để mở bảng chọn</a:t>
            </a:r>
          </a:p>
        </p:txBody>
      </p:sp>
      <p:pic>
        <p:nvPicPr>
          <p:cNvPr id="432132" name="Picture 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906463"/>
            <a:ext cx="82931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2133" name="Picture 5" descr="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454525"/>
            <a:ext cx="8280400" cy="185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91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2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2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2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2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130" grpId="0" animBg="1"/>
      <p:bldP spid="4321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8"/>
  <p:tag name="MMPROD_UIDATA" val="&lt;database version=&quot;11.0&quot;&gt;&lt;object type=&quot;1&quot; unique_id=&quot;10001&quot;&gt;&lt;object type=&quot;2&quot; unique_id=&quot;10950&quot;&gt;&lt;object type=&quot;3&quot; unique_id=&quot;10951&quot;&gt;&lt;property id=&quot;20148&quot; value=&quot;5&quot;/&gt;&lt;property id=&quot;20300&quot; value=&quot;Slide 1&quot;/&gt;&lt;property id=&quot;20307&quot; value=&quot;257&quot;/&gt;&lt;/object&gt;&lt;object type=&quot;3&quot; unique_id=&quot;10952&quot;&gt;&lt;property id=&quot;20148&quot; value=&quot;5&quot;/&gt;&lt;property id=&quot;20300&quot; value=&quot;Slide 2&quot;/&gt;&lt;property id=&quot;20307&quot; value=&quot;258&quot;/&gt;&lt;/object&gt;&lt;object type=&quot;3&quot; unique_id=&quot;10953&quot;&gt;&lt;property id=&quot;20148&quot; value=&quot;5&quot;/&gt;&lt;property id=&quot;20300&quot; value=&quot;Slide 3&quot;/&gt;&lt;property id=&quot;20307&quot; value=&quot;259&quot;/&gt;&lt;/object&gt;&lt;object type=&quot;3&quot; unique_id=&quot;10954&quot;&gt;&lt;property id=&quot;20148&quot; value=&quot;5&quot;/&gt;&lt;property id=&quot;20300&quot; value=&quot;Slide 4&quot;/&gt;&lt;property id=&quot;20307&quot; value=&quot;260&quot;/&gt;&lt;/object&gt;&lt;object type=&quot;3&quot; unique_id=&quot;10955&quot;&gt;&lt;property id=&quot;20148&quot; value=&quot;5&quot;/&gt;&lt;property id=&quot;20300&quot; value=&quot;Slide 5&quot;/&gt;&lt;property id=&quot;20307&quot; value=&quot;261&quot;/&gt;&lt;/object&gt;&lt;object type=&quot;3&quot; unique_id=&quot;10956&quot;&gt;&lt;property id=&quot;20148&quot; value=&quot;5&quot;/&gt;&lt;property id=&quot;20300&quot; value=&quot;Slide 6&quot;/&gt;&lt;property id=&quot;20307&quot; value=&quot;262&quot;/&gt;&lt;/object&gt;&lt;object type=&quot;3&quot; unique_id=&quot;10957&quot;&gt;&lt;property id=&quot;20148&quot; value=&quot;5&quot;/&gt;&lt;property id=&quot;20300&quot; value=&quot;Slide 7&quot;/&gt;&lt;property id=&quot;20307&quot; value=&quot;263&quot;/&gt;&lt;/object&gt;&lt;object type=&quot;3&quot; unique_id=&quot;10958&quot;&gt;&lt;property id=&quot;20148&quot; value=&quot;5&quot;/&gt;&lt;property id=&quot;20300&quot; value=&quot;Slide 8&quot;/&gt;&lt;property id=&quot;20307&quot; value=&quot;264&quot;/&gt;&lt;/object&gt;&lt;object type=&quot;3&quot; unique_id=&quot;10959&quot;&gt;&lt;property id=&quot;20148&quot; value=&quot;5&quot;/&gt;&lt;property id=&quot;20300&quot; value=&quot;Slide 9&quot;/&gt;&lt;property id=&quot;20307&quot; value=&quot;265&quot;/&gt;&lt;/object&gt;&lt;object type=&quot;3&quot; unique_id=&quot;10960&quot;&gt;&lt;property id=&quot;20148&quot; value=&quot;5&quot;/&gt;&lt;property id=&quot;20300&quot; value=&quot;Slide 10&quot;/&gt;&lt;property id=&quot;20307&quot; value=&quot;266&quot;/&gt;&lt;/object&gt;&lt;object type=&quot;3&quot; unique_id=&quot;10961&quot;&gt;&lt;property id=&quot;20148&quot; value=&quot;5&quot;/&gt;&lt;property id=&quot;20300&quot; value=&quot;Slide 11&quot;/&gt;&lt;property id=&quot;20307&quot; value=&quot;267&quot;/&gt;&lt;/object&gt;&lt;object type=&quot;3&quot; unique_id=&quot;10962&quot;&gt;&lt;property id=&quot;20148&quot; value=&quot;5&quot;/&gt;&lt;property id=&quot;20300&quot; value=&quot;Slide 12&quot;/&gt;&lt;property id=&quot;20307&quot; value=&quot;268&quot;/&gt;&lt;/object&gt;&lt;object type=&quot;3&quot; unique_id=&quot;10963&quot;&gt;&lt;property id=&quot;20148&quot; value=&quot;5&quot;/&gt;&lt;property id=&quot;20300&quot; value=&quot;Slide 13&quot;/&gt;&lt;property id=&quot;20307&quot; value=&quot;269&quot;/&gt;&lt;/object&gt;&lt;object type=&quot;3&quot; unique_id=&quot;10964&quot;&gt;&lt;property id=&quot;20148&quot; value=&quot;5&quot;/&gt;&lt;property id=&quot;20300&quot; value=&quot;Slide 14&quot;/&gt;&lt;property id=&quot;20307&quot; value=&quot;270&quot;/&gt;&lt;/object&gt;&lt;object type=&quot;3&quot; unique_id=&quot;10965&quot;&gt;&lt;property id=&quot;20148&quot; value=&quot;5&quot;/&gt;&lt;property id=&quot;20300&quot; value=&quot;Slide 15&quot;/&gt;&lt;property id=&quot;20307&quot; value=&quot;271&quot;/&gt;&lt;/object&gt;&lt;object type=&quot;3&quot; unique_id=&quot;10966&quot;&gt;&lt;property id=&quot;20148&quot; value=&quot;5&quot;/&gt;&lt;property id=&quot;20300&quot; value=&quot;Slide 16&quot;/&gt;&lt;property id=&quot;20307&quot; value=&quot;272&quot;/&gt;&lt;/object&gt;&lt;object type=&quot;3&quot; unique_id=&quot;10967&quot;&gt;&lt;property id=&quot;20148&quot; value=&quot;5&quot;/&gt;&lt;property id=&quot;20300&quot; value=&quot;Slide 17&quot;/&gt;&lt;property id=&quot;20307&quot; value=&quot;273&quot;/&gt;&lt;/object&gt;&lt;object type=&quot;3&quot; unique_id=&quot;10968&quot;&gt;&lt;property id=&quot;20148&quot; value=&quot;5&quot;/&gt;&lt;property id=&quot;20300&quot; value=&quot;Slide 18&quot;/&gt;&lt;property id=&quot;20307&quot; value=&quot;274&quot;/&gt;&lt;/object&gt;&lt;object type=&quot;3&quot; unique_id=&quot;10969&quot;&gt;&lt;property id=&quot;20148&quot; value=&quot;5&quot;/&gt;&lt;property id=&quot;20300&quot; value=&quot;Slide 19&quot;/&gt;&lt;property id=&quot;20307&quot; value=&quot;275&quot;/&gt;&lt;/object&gt;&lt;object type=&quot;3&quot; unique_id=&quot;10970&quot;&gt;&lt;property id=&quot;20148&quot; value=&quot;5&quot;/&gt;&lt;property id=&quot;20300&quot; value=&quot;Slide 20&quot;/&gt;&lt;property id=&quot;20307&quot; value=&quot;276&quot;/&gt;&lt;/object&gt;&lt;object type=&quot;3&quot; unique_id=&quot;10971&quot;&gt;&lt;property id=&quot;20148&quot; value=&quot;5&quot;/&gt;&lt;property id=&quot;20300&quot; value=&quot;Slide 21&quot;/&gt;&lt;property id=&quot;20307&quot; value=&quot;277&quot;/&gt;&lt;/object&gt;&lt;object type=&quot;3&quot; unique_id=&quot;10972&quot;&gt;&lt;property id=&quot;20148&quot; value=&quot;5&quot;/&gt;&lt;property id=&quot;20300&quot; value=&quot;Slide 22 - &amp;quot;DẶN DÒ&amp;quot;&quot;/&gt;&lt;property id=&quot;20307&quot; value=&quot;278&quot;/&gt;&lt;/object&gt;&lt;object type=&quot;3&quot; unique_id=&quot;10973&quot;&gt;&lt;property id=&quot;20148&quot; value=&quot;5&quot;/&gt;&lt;property id=&quot;20300&quot; value=&quot;Slide 23&quot;/&gt;&lt;property id=&quot;20307&quot; value=&quot;279&quot;/&gt;&lt;/object&gt;&lt;/object&gt;&lt;object type=&quot;8&quot; unique_id=&quot;1099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768</Words>
  <Application>Microsoft Office PowerPoint</Application>
  <PresentationFormat>On-screen Show (4:3)</PresentationFormat>
  <Paragraphs>113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 Unicode MS</vt:lpstr>
      <vt:lpstr>Arial</vt:lpstr>
      <vt:lpstr>Calibri</vt:lpstr>
      <vt:lpstr>Times New Roman</vt:lpstr>
      <vt:lpstr>Wingdings</vt:lpstr>
      <vt:lpstr>Layers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DẶN DÒ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</cp:revision>
  <dcterms:created xsi:type="dcterms:W3CDTF">2018-10-20T21:51:21Z</dcterms:created>
  <dcterms:modified xsi:type="dcterms:W3CDTF">2018-10-20T22:32:33Z</dcterms:modified>
</cp:coreProperties>
</file>