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9144000" cy="6858000" type="screen4x3"/>
  <p:notesSz cx="6858000" cy="9144000"/>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101" d="100"/>
          <a:sy n="101" d="100"/>
        </p:scale>
        <p:origin x="126" y="2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7C5E0A-2B8A-4F99-9D26-87E3C920F3E2}" type="datetimeFigureOut">
              <a:rPr lang="en-US" smtClean="0"/>
              <a:t>21/10/2018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F53CF7-0BD5-464D-98C2-E22247313578}" type="slidenum">
              <a:rPr lang="en-US" smtClean="0"/>
              <a:t>‹#›</a:t>
            </a:fld>
            <a:endParaRPr lang="en-US"/>
          </a:p>
        </p:txBody>
      </p:sp>
    </p:spTree>
    <p:extLst>
      <p:ext uri="{BB962C8B-B14F-4D97-AF65-F5344CB8AC3E}">
        <p14:creationId xmlns:p14="http://schemas.microsoft.com/office/powerpoint/2010/main" val="241103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329C66CA-27E3-4F6D-8A1A-9A4E0EA7508C}" type="slidenum">
              <a:rPr lang="en-US" altLang="en-US" sz="1200">
                <a:solidFill>
                  <a:srgbClr val="000000"/>
                </a:solidFill>
              </a:rPr>
              <a:pPr algn="r" fontAlgn="base">
                <a:spcBef>
                  <a:spcPct val="0"/>
                </a:spcBef>
                <a:spcAft>
                  <a:spcPct val="0"/>
                </a:spcAft>
              </a:pPr>
              <a:t>1</a:t>
            </a:fld>
            <a:endParaRPr lang="en-US" altLang="en-US" sz="1200">
              <a:solidFill>
                <a:srgbClr val="000000"/>
              </a:solidFill>
            </a:endParaRPr>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444693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553356C1-C812-46EE-A356-AF69A5C774FB}" type="slidenum">
              <a:rPr lang="en-US" altLang="en-US" sz="1200">
                <a:solidFill>
                  <a:srgbClr val="000000"/>
                </a:solidFill>
                <a:latin typeface="Calibri" panose="020F0502020204030204" pitchFamily="34" charset="0"/>
              </a:rPr>
              <a:pPr algn="r" fontAlgn="base">
                <a:spcBef>
                  <a:spcPct val="0"/>
                </a:spcBef>
                <a:spcAft>
                  <a:spcPct val="0"/>
                </a:spcAft>
              </a:pPr>
              <a:t>10</a:t>
            </a:fld>
            <a:endParaRPr lang="en-US" altLang="en-US" sz="1200">
              <a:solidFill>
                <a:srgbClr val="000000"/>
              </a:solidFill>
              <a:latin typeface="Calibri" panose="020F0502020204030204" pitchFamily="34" charset="0"/>
            </a:endParaRPr>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0219406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1C69759C-4D7E-4CE3-B898-B6DDA5427672}" type="slidenum">
              <a:rPr lang="en-US" altLang="en-US" sz="1200">
                <a:solidFill>
                  <a:srgbClr val="000000"/>
                </a:solidFill>
                <a:latin typeface="Calibri" panose="020F0502020204030204" pitchFamily="34" charset="0"/>
              </a:rPr>
              <a:pPr algn="r" fontAlgn="base">
                <a:spcBef>
                  <a:spcPct val="0"/>
                </a:spcBef>
                <a:spcAft>
                  <a:spcPct val="0"/>
                </a:spcAft>
              </a:pPr>
              <a:t>11</a:t>
            </a:fld>
            <a:endParaRPr lang="en-US" altLang="en-US" sz="1200">
              <a:solidFill>
                <a:srgbClr val="000000"/>
              </a:solidFill>
              <a:latin typeface="Calibri" panose="020F0502020204030204" pitchFamily="34" charset="0"/>
            </a:endParaRPr>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943892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869708C4-2D75-4D9C-8518-A367FAF1CEBB}" type="slidenum">
              <a:rPr lang="en-US" altLang="en-US" sz="1200">
                <a:solidFill>
                  <a:srgbClr val="000000"/>
                </a:solidFill>
                <a:latin typeface="Calibri" panose="020F0502020204030204" pitchFamily="34" charset="0"/>
              </a:rPr>
              <a:pPr algn="r" fontAlgn="base">
                <a:spcBef>
                  <a:spcPct val="0"/>
                </a:spcBef>
                <a:spcAft>
                  <a:spcPct val="0"/>
                </a:spcAft>
              </a:pPr>
              <a:t>12</a:t>
            </a:fld>
            <a:endParaRPr lang="en-US" altLang="en-US" sz="1200">
              <a:solidFill>
                <a:srgbClr val="000000"/>
              </a:solidFill>
              <a:latin typeface="Calibri" panose="020F0502020204030204" pitchFamily="34" charset="0"/>
            </a:endParaRPr>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565160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5B4EC516-A447-46D5-A1AF-2C0B21D1D788}" type="slidenum">
              <a:rPr lang="en-US" altLang="en-US" sz="1200">
                <a:solidFill>
                  <a:srgbClr val="000000"/>
                </a:solidFill>
                <a:latin typeface="Calibri" panose="020F0502020204030204" pitchFamily="34" charset="0"/>
              </a:rPr>
              <a:pPr algn="r" fontAlgn="base">
                <a:spcBef>
                  <a:spcPct val="0"/>
                </a:spcBef>
                <a:spcAft>
                  <a:spcPct val="0"/>
                </a:spcAft>
              </a:pPr>
              <a:t>13</a:t>
            </a:fld>
            <a:endParaRPr lang="en-US" altLang="en-US" sz="1200">
              <a:solidFill>
                <a:srgbClr val="000000"/>
              </a:solidFill>
              <a:latin typeface="Calibri" panose="020F0502020204030204" pitchFamily="34" charset="0"/>
            </a:endParaRPr>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4667721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8EABBDE6-499B-4B52-9063-DBB1DFCFE398}" type="slidenum">
              <a:rPr lang="en-US" altLang="en-US" sz="1200">
                <a:solidFill>
                  <a:srgbClr val="000000"/>
                </a:solidFill>
                <a:latin typeface="Calibri" panose="020F0502020204030204" pitchFamily="34" charset="0"/>
              </a:rPr>
              <a:pPr algn="r" fontAlgn="base">
                <a:spcBef>
                  <a:spcPct val="0"/>
                </a:spcBef>
                <a:spcAft>
                  <a:spcPct val="0"/>
                </a:spcAft>
              </a:pPr>
              <a:t>14</a:t>
            </a:fld>
            <a:endParaRPr lang="en-US" altLang="en-US" sz="1200">
              <a:solidFill>
                <a:srgbClr val="000000"/>
              </a:solidFill>
              <a:latin typeface="Calibri" panose="020F0502020204030204" pitchFamily="34" charset="0"/>
            </a:endParaRPr>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9631380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8C4FDD0A-2012-4601-93EF-C453D91521E2}" type="slidenum">
              <a:rPr lang="en-US" altLang="en-US" sz="1200">
                <a:solidFill>
                  <a:srgbClr val="000000"/>
                </a:solidFill>
              </a:rPr>
              <a:pPr algn="r" fontAlgn="base">
                <a:spcBef>
                  <a:spcPct val="0"/>
                </a:spcBef>
                <a:spcAft>
                  <a:spcPct val="0"/>
                </a:spcAft>
              </a:pPr>
              <a:t>15</a:t>
            </a:fld>
            <a:endParaRPr lang="en-US" altLang="en-US" sz="1200">
              <a:solidFill>
                <a:srgbClr val="000000"/>
              </a:solidFill>
            </a:endParaRPr>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392205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2DA5B42C-28FC-4894-B44D-BCC32DFC8E32}" type="slidenum">
              <a:rPr lang="en-US" altLang="en-US" sz="1200">
                <a:solidFill>
                  <a:srgbClr val="000000"/>
                </a:solidFill>
                <a:latin typeface="Calibri" panose="020F0502020204030204" pitchFamily="34" charset="0"/>
              </a:rPr>
              <a:pPr algn="r" fontAlgn="base">
                <a:spcBef>
                  <a:spcPct val="0"/>
                </a:spcBef>
                <a:spcAft>
                  <a:spcPct val="0"/>
                </a:spcAft>
              </a:pPr>
              <a:t>16</a:t>
            </a:fld>
            <a:endParaRPr lang="en-US" altLang="en-US" sz="1200">
              <a:solidFill>
                <a:srgbClr val="000000"/>
              </a:solidFill>
              <a:latin typeface="Calibri" panose="020F0502020204030204" pitchFamily="34" charset="0"/>
            </a:endParaRPr>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4761694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2A401A68-3A78-4ED4-8C15-C4D003476899}" type="slidenum">
              <a:rPr lang="en-US" altLang="en-US" sz="1200">
                <a:solidFill>
                  <a:srgbClr val="000000"/>
                </a:solidFill>
                <a:latin typeface="Calibri" panose="020F0502020204030204" pitchFamily="34" charset="0"/>
              </a:rPr>
              <a:pPr algn="r" fontAlgn="base">
                <a:spcBef>
                  <a:spcPct val="0"/>
                </a:spcBef>
                <a:spcAft>
                  <a:spcPct val="0"/>
                </a:spcAft>
              </a:pPr>
              <a:t>17</a:t>
            </a:fld>
            <a:endParaRPr lang="en-US" altLang="en-US" sz="1200">
              <a:solidFill>
                <a:srgbClr val="000000"/>
              </a:solidFill>
              <a:latin typeface="Calibri" panose="020F0502020204030204" pitchFamily="34" charset="0"/>
            </a:endParaRPr>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7733822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AA289B55-EE8D-4945-809A-B9899EAC25D5}" type="slidenum">
              <a:rPr lang="en-US" altLang="en-US" sz="1200">
                <a:solidFill>
                  <a:srgbClr val="000000"/>
                </a:solidFill>
              </a:rPr>
              <a:pPr algn="r" fontAlgn="base">
                <a:spcBef>
                  <a:spcPct val="0"/>
                </a:spcBef>
                <a:spcAft>
                  <a:spcPct val="0"/>
                </a:spcAft>
              </a:pPr>
              <a:t>18</a:t>
            </a:fld>
            <a:endParaRPr lang="en-US" altLang="en-US" sz="1200">
              <a:solidFill>
                <a:srgbClr val="000000"/>
              </a:solidFill>
            </a:endParaRPr>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010069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534C879B-617E-401C-A958-390FB6EB5098}" type="slidenum">
              <a:rPr lang="en-US" altLang="en-US" sz="1200">
                <a:solidFill>
                  <a:srgbClr val="000000"/>
                </a:solidFill>
                <a:latin typeface="Calibri" panose="020F0502020204030204" pitchFamily="34" charset="0"/>
              </a:rPr>
              <a:pPr algn="r" fontAlgn="base">
                <a:spcBef>
                  <a:spcPct val="0"/>
                </a:spcBef>
                <a:spcAft>
                  <a:spcPct val="0"/>
                </a:spcAft>
              </a:pPr>
              <a:t>2</a:t>
            </a:fld>
            <a:endParaRPr lang="en-US" altLang="en-US" sz="1200">
              <a:solidFill>
                <a:srgbClr val="000000"/>
              </a:solidFill>
              <a:latin typeface="Calibri" panose="020F0502020204030204" pitchFamily="34" charset="0"/>
            </a:endParaRPr>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738613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B123F780-0214-4B9A-9571-665BB62DF621}" type="slidenum">
              <a:rPr lang="en-US" altLang="en-US" sz="1200">
                <a:solidFill>
                  <a:srgbClr val="000000"/>
                </a:solidFill>
                <a:latin typeface="Calibri" panose="020F0502020204030204" pitchFamily="34" charset="0"/>
              </a:rPr>
              <a:pPr algn="r" fontAlgn="base">
                <a:spcBef>
                  <a:spcPct val="0"/>
                </a:spcBef>
                <a:spcAft>
                  <a:spcPct val="0"/>
                </a:spcAft>
              </a:pPr>
              <a:t>3</a:t>
            </a:fld>
            <a:endParaRPr lang="en-US" altLang="en-US" sz="1200">
              <a:solidFill>
                <a:srgbClr val="000000"/>
              </a:solidFill>
              <a:latin typeface="Calibri" panose="020F0502020204030204" pitchFamily="34" charset="0"/>
            </a:endParaRPr>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482134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5F368C4D-6512-4EBE-89E9-FC0B01BAF655}" type="slidenum">
              <a:rPr lang="en-US" altLang="en-US" sz="1200">
                <a:solidFill>
                  <a:srgbClr val="000000"/>
                </a:solidFill>
                <a:latin typeface="Calibri" panose="020F0502020204030204" pitchFamily="34" charset="0"/>
              </a:rPr>
              <a:pPr algn="r" fontAlgn="base">
                <a:spcBef>
                  <a:spcPct val="0"/>
                </a:spcBef>
                <a:spcAft>
                  <a:spcPct val="0"/>
                </a:spcAft>
              </a:pPr>
              <a:t>4</a:t>
            </a:fld>
            <a:endParaRPr lang="en-US" altLang="en-US" sz="1200">
              <a:solidFill>
                <a:srgbClr val="000000"/>
              </a:solidFill>
              <a:latin typeface="Calibri" panose="020F0502020204030204" pitchFamily="34" charset="0"/>
            </a:endParaRPr>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431142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E17011D0-FC36-464D-B258-F72E81929CB8}" type="slidenum">
              <a:rPr lang="en-US" altLang="en-US" sz="1200">
                <a:solidFill>
                  <a:srgbClr val="000000"/>
                </a:solidFill>
                <a:latin typeface="Calibri" panose="020F0502020204030204" pitchFamily="34" charset="0"/>
              </a:rPr>
              <a:pPr algn="r" fontAlgn="base">
                <a:spcBef>
                  <a:spcPct val="0"/>
                </a:spcBef>
                <a:spcAft>
                  <a:spcPct val="0"/>
                </a:spcAft>
              </a:pPr>
              <a:t>5</a:t>
            </a:fld>
            <a:endParaRPr lang="en-US" altLang="en-US" sz="1200">
              <a:solidFill>
                <a:srgbClr val="000000"/>
              </a:solidFill>
              <a:latin typeface="Calibri" panose="020F0502020204030204" pitchFamily="34" charset="0"/>
            </a:endParaRPr>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635573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39B73F1B-C5F0-4CBB-A1C5-6B03F4C5D5E7}" type="slidenum">
              <a:rPr lang="en-US" altLang="en-US" sz="1200">
                <a:solidFill>
                  <a:srgbClr val="000000"/>
                </a:solidFill>
                <a:latin typeface="Calibri" panose="020F0502020204030204" pitchFamily="34" charset="0"/>
              </a:rPr>
              <a:pPr algn="r" fontAlgn="base">
                <a:spcBef>
                  <a:spcPct val="0"/>
                </a:spcBef>
                <a:spcAft>
                  <a:spcPct val="0"/>
                </a:spcAft>
              </a:pPr>
              <a:t>6</a:t>
            </a:fld>
            <a:endParaRPr lang="en-US" altLang="en-US" sz="1200">
              <a:solidFill>
                <a:srgbClr val="000000"/>
              </a:solidFill>
              <a:latin typeface="Calibri" panose="020F0502020204030204" pitchFamily="34" charset="0"/>
            </a:endParaRPr>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132217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65DABDCD-8607-4051-A929-B1266A1EA8E7}" type="slidenum">
              <a:rPr lang="en-US" altLang="en-US" sz="1200">
                <a:solidFill>
                  <a:srgbClr val="000000"/>
                </a:solidFill>
                <a:latin typeface="Calibri" panose="020F0502020204030204" pitchFamily="34" charset="0"/>
              </a:rPr>
              <a:pPr algn="r" fontAlgn="base">
                <a:spcBef>
                  <a:spcPct val="0"/>
                </a:spcBef>
                <a:spcAft>
                  <a:spcPct val="0"/>
                </a:spcAft>
              </a:pPr>
              <a:t>7</a:t>
            </a:fld>
            <a:endParaRPr lang="en-US" altLang="en-US" sz="1200">
              <a:solidFill>
                <a:srgbClr val="000000"/>
              </a:solidFill>
              <a:latin typeface="Calibri" panose="020F0502020204030204" pitchFamily="34" charset="0"/>
            </a:endParaRPr>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087743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4A1AE71B-293F-414F-8D4C-660465053966}" type="slidenum">
              <a:rPr lang="en-US" altLang="en-US" sz="1200">
                <a:solidFill>
                  <a:srgbClr val="000000"/>
                </a:solidFill>
                <a:latin typeface="Calibri" panose="020F0502020204030204" pitchFamily="34" charset="0"/>
              </a:rPr>
              <a:pPr algn="r" fontAlgn="base">
                <a:spcBef>
                  <a:spcPct val="0"/>
                </a:spcBef>
                <a:spcAft>
                  <a:spcPct val="0"/>
                </a:spcAft>
              </a:pPr>
              <a:t>8</a:t>
            </a:fld>
            <a:endParaRPr lang="en-US" altLang="en-US" sz="1200">
              <a:solidFill>
                <a:srgbClr val="000000"/>
              </a:solidFill>
              <a:latin typeface="Calibri" panose="020F0502020204030204" pitchFamily="34" charset="0"/>
            </a:endParaRPr>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145325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36BBE224-37AA-4DF3-A3AB-1D431CE2E9E7}" type="slidenum">
              <a:rPr lang="en-US" altLang="en-US" sz="1200">
                <a:solidFill>
                  <a:srgbClr val="000000"/>
                </a:solidFill>
                <a:latin typeface="Calibri" panose="020F0502020204030204" pitchFamily="34" charset="0"/>
              </a:rPr>
              <a:pPr algn="r" fontAlgn="base">
                <a:spcBef>
                  <a:spcPct val="0"/>
                </a:spcBef>
                <a:spcAft>
                  <a:spcPct val="0"/>
                </a:spcAft>
              </a:pPr>
              <a:t>9</a:t>
            </a:fld>
            <a:endParaRPr lang="en-US" altLang="en-US" sz="1200">
              <a:solidFill>
                <a:srgbClr val="000000"/>
              </a:solidFill>
              <a:latin typeface="Calibri" panose="020F0502020204030204" pitchFamily="34" charset="0"/>
            </a:endParaRPr>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3730538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763000" cy="5943600"/>
            <a:chOff x="0" y="0"/>
            <a:chExt cx="5520" cy="3744"/>
          </a:xfrm>
        </p:grpSpPr>
        <p:sp>
          <p:nvSpPr>
            <p:cNvPr id="5" name="Rectangle 3"/>
            <p:cNvSpPr>
              <a:spLocks noChangeArrowheads="1"/>
            </p:cNvSpPr>
            <p:nvPr/>
          </p:nvSpPr>
          <p:spPr bwMode="auto">
            <a:xfrm>
              <a:off x="0" y="0"/>
              <a:ext cx="1104" cy="3072"/>
            </a:xfrm>
            <a:prstGeom prst="rect">
              <a:avLst/>
            </a:prstGeom>
            <a:solidFill>
              <a:schemeClr val="accent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grpSp>
          <p:nvGrpSpPr>
            <p:cNvPr id="6" name="Group 4"/>
            <p:cNvGrpSpPr>
              <a:grpSpLocks/>
            </p:cNvGrpSpPr>
            <p:nvPr userDrawn="1"/>
          </p:nvGrpSpPr>
          <p:grpSpPr bwMode="auto">
            <a:xfrm>
              <a:off x="0" y="2208"/>
              <a:ext cx="5520" cy="1536"/>
              <a:chOff x="0" y="2208"/>
              <a:chExt cx="5520" cy="1536"/>
            </a:xfrm>
          </p:grpSpPr>
          <p:sp>
            <p:nvSpPr>
              <p:cNvPr id="10" name="Rectangle 5"/>
              <p:cNvSpPr>
                <a:spLocks noChangeArrowheads="1"/>
              </p:cNvSpPr>
              <p:nvPr/>
            </p:nvSpPr>
            <p:spPr bwMode="ltGray">
              <a:xfrm>
                <a:off x="624" y="2208"/>
                <a:ext cx="4896" cy="1536"/>
              </a:xfrm>
              <a:prstGeom prst="rect">
                <a:avLst/>
              </a:prstGeom>
              <a:solidFill>
                <a:schemeClr val="bg2"/>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11" name="Rectangle 6"/>
              <p:cNvSpPr>
                <a:spLocks noChangeArrowheads="1"/>
              </p:cNvSpPr>
              <p:nvPr/>
            </p:nvSpPr>
            <p:spPr bwMode="white">
              <a:xfrm>
                <a:off x="654" y="2352"/>
                <a:ext cx="4818" cy="1347"/>
              </a:xfrm>
              <a:prstGeom prst="rect">
                <a:avLst/>
              </a:prstGeom>
              <a:solidFill>
                <a:schemeClr val="bg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12" name="Line 7"/>
              <p:cNvSpPr>
                <a:spLocks noChangeShapeType="1"/>
              </p:cNvSpPr>
              <p:nvPr/>
            </p:nvSpPr>
            <p:spPr bwMode="auto">
              <a:xfrm>
                <a:off x="0" y="3072"/>
                <a:ext cx="624" cy="0"/>
              </a:xfrm>
              <a:prstGeom prst="line">
                <a:avLst/>
              </a:prstGeom>
              <a:noFill/>
              <a:ln w="5080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nvGrpSpPr>
            <p:cNvPr id="7" name="Group 8"/>
            <p:cNvGrpSpPr>
              <a:grpSpLocks/>
            </p:cNvGrpSpPr>
            <p:nvPr userDrawn="1"/>
          </p:nvGrpSpPr>
          <p:grpSpPr bwMode="auto">
            <a:xfrm>
              <a:off x="400" y="336"/>
              <a:ext cx="5088" cy="192"/>
              <a:chOff x="400" y="336"/>
              <a:chExt cx="5088" cy="192"/>
            </a:xfrm>
          </p:grpSpPr>
          <p:sp>
            <p:nvSpPr>
              <p:cNvPr id="8" name="Rectangle 9"/>
              <p:cNvSpPr>
                <a:spLocks noChangeArrowheads="1"/>
              </p:cNvSpPr>
              <p:nvPr/>
            </p:nvSpPr>
            <p:spPr bwMode="auto">
              <a:xfrm>
                <a:off x="3952" y="336"/>
                <a:ext cx="1536" cy="192"/>
              </a:xfrm>
              <a:prstGeom prst="rect">
                <a:avLst/>
              </a:prstGeom>
              <a:solidFill>
                <a:schemeClr val="folHlink"/>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9" name="Line 10"/>
              <p:cNvSpPr>
                <a:spLocks noChangeShapeType="1"/>
              </p:cNvSpPr>
              <p:nvPr/>
            </p:nvSpPr>
            <p:spPr bwMode="auto">
              <a:xfrm>
                <a:off x="400" y="432"/>
                <a:ext cx="5088" cy="0"/>
              </a:xfrm>
              <a:prstGeom prst="line">
                <a:avLst/>
              </a:prstGeom>
              <a:noFill/>
              <a:ln w="444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sp>
        <p:nvSpPr>
          <p:cNvPr id="30731" name="Rectangle 11"/>
          <p:cNvSpPr>
            <a:spLocks noGrp="1" noChangeArrowheads="1"/>
          </p:cNvSpPr>
          <p:nvPr>
            <p:ph type="ctrTitle"/>
          </p:nvPr>
        </p:nvSpPr>
        <p:spPr>
          <a:xfrm>
            <a:off x="2057400" y="1143000"/>
            <a:ext cx="6629400" cy="2209800"/>
          </a:xfrm>
        </p:spPr>
        <p:txBody>
          <a:bodyPr/>
          <a:lstStyle>
            <a:lvl1pPr>
              <a:defRPr sz="4800"/>
            </a:lvl1pPr>
          </a:lstStyle>
          <a:p>
            <a:r>
              <a:rPr lang="en-US"/>
              <a:t>Click to edit Master title style</a:t>
            </a:r>
          </a:p>
        </p:txBody>
      </p:sp>
      <p:sp>
        <p:nvSpPr>
          <p:cNvPr id="30732"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half" idx="10"/>
          </p:nvPr>
        </p:nvSpPr>
        <p:spPr>
          <a:xfrm>
            <a:off x="912813" y="6251575"/>
            <a:ext cx="1905000" cy="457200"/>
          </a:xfrm>
        </p:spPr>
        <p:txBody>
          <a:bodyPr/>
          <a:lstStyle>
            <a:lvl1pPr>
              <a:defRPr/>
            </a:lvl1pPr>
          </a:lstStyle>
          <a:p>
            <a:pPr>
              <a:defRPr/>
            </a:pPr>
            <a:endParaRPr lang="en-US">
              <a:solidFill>
                <a:srgbClr val="000000"/>
              </a:solidFill>
            </a:endParaRPr>
          </a:p>
        </p:txBody>
      </p:sp>
      <p:sp>
        <p:nvSpPr>
          <p:cNvPr id="14" name="Rectangle 14"/>
          <p:cNvSpPr>
            <a:spLocks noGrp="1" noChangeArrowheads="1"/>
          </p:cNvSpPr>
          <p:nvPr>
            <p:ph type="ftr" sz="quarter" idx="11"/>
          </p:nvPr>
        </p:nvSpPr>
        <p:spPr>
          <a:xfrm>
            <a:off x="3354388" y="6248400"/>
            <a:ext cx="2895600" cy="457200"/>
          </a:xfrm>
        </p:spPr>
        <p:txBody>
          <a:bodyPr/>
          <a:lstStyle>
            <a:lvl1pPr>
              <a:defRPr/>
            </a:lvl1pPr>
          </a:lstStyle>
          <a:p>
            <a:pPr>
              <a:defRPr/>
            </a:pPr>
            <a:endParaRPr lang="en-US">
              <a:solidFill>
                <a:srgbClr val="000000"/>
              </a:solidFill>
            </a:endParaRPr>
          </a:p>
        </p:txBody>
      </p:sp>
      <p:sp>
        <p:nvSpPr>
          <p:cNvPr id="15" name="Rectangle 15"/>
          <p:cNvSpPr>
            <a:spLocks noGrp="1" noChangeArrowheads="1"/>
          </p:cNvSpPr>
          <p:nvPr>
            <p:ph type="sldNum" sz="quarter" idx="12"/>
          </p:nvPr>
        </p:nvSpPr>
        <p:spPr/>
        <p:txBody>
          <a:bodyPr/>
          <a:lstStyle>
            <a:lvl1pPr>
              <a:defRPr/>
            </a:lvl1pPr>
          </a:lstStyle>
          <a:p>
            <a:fld id="{F2E55960-4D05-47C0-AA45-42C63A2BBE7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42942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94F88EEE-AF86-4F20-83B5-2F8F0DD7BFE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6752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9D26191A-4B71-4A75-9542-D3885A1858D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54319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277813"/>
            <a:ext cx="77724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1"/>
          <p:cNvSpPr>
            <a:spLocks noGrp="1" noChangeArrowheads="1"/>
          </p:cNvSpPr>
          <p:nvPr>
            <p:ph type="sldNum" sz="quarter" idx="12"/>
          </p:nvPr>
        </p:nvSpPr>
        <p:spPr>
          <a:ln/>
        </p:spPr>
        <p:txBody>
          <a:bodyPr/>
          <a:lstStyle>
            <a:lvl1pPr>
              <a:defRPr/>
            </a:lvl1pPr>
          </a:lstStyle>
          <a:p>
            <a:fld id="{D655AC55-EC85-4FEE-B9AD-902550805F8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72309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6781800" y="6248400"/>
            <a:ext cx="1905000" cy="457200"/>
          </a:xfrm>
        </p:spPr>
        <p:txBody>
          <a:bodyPr/>
          <a:lstStyle>
            <a:lvl1pPr>
              <a:defRPr/>
            </a:lvl1pPr>
          </a:lstStyle>
          <a:p>
            <a:fld id="{ED1087D5-97A4-4E1B-AC1E-6E9430604BA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63954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Online Image Placeholder 3"/>
          <p:cNvSpPr>
            <a:spLocks noGrp="1"/>
          </p:cNvSpPr>
          <p:nvPr>
            <p:ph type="clipArt" sz="half" idx="2"/>
          </p:nvPr>
        </p:nvSpPr>
        <p:spPr>
          <a:xfrm>
            <a:off x="4876800" y="1600200"/>
            <a:ext cx="3810000" cy="4530725"/>
          </a:xfrm>
        </p:spPr>
        <p:txBody>
          <a:bodyPr/>
          <a:lstStyle/>
          <a:p>
            <a:endParaRPr lang="en-US"/>
          </a:p>
        </p:txBody>
      </p:sp>
      <p:sp>
        <p:nvSpPr>
          <p:cNvPr id="5" name="Date Placeholder 4"/>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3D141553-B11C-4661-88EA-EF0651D4C58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043304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Online Image Placeholder 2"/>
          <p:cNvSpPr>
            <a:spLocks noGrp="1"/>
          </p:cNvSpPr>
          <p:nvPr>
            <p:ph type="clipArt" sz="half" idx="1"/>
          </p:nvPr>
        </p:nvSpPr>
        <p:spPr>
          <a:xfrm>
            <a:off x="914400" y="1600200"/>
            <a:ext cx="3810000" cy="4530725"/>
          </a:xfrm>
        </p:spPr>
        <p:txBody>
          <a:bodyPr/>
          <a:lstStyle/>
          <a:p>
            <a:endParaRPr lang="en-US"/>
          </a:p>
        </p:txBody>
      </p:sp>
      <p:sp>
        <p:nvSpPr>
          <p:cNvPr id="4" name="Text Placeholder 3"/>
          <p:cNvSpPr>
            <a:spLocks noGrp="1"/>
          </p:cNvSpPr>
          <p:nvPr>
            <p:ph type="body"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EB625F4D-2BF4-4AA5-9F1B-A8D3672B6C6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12645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C9280981-CE2A-486F-A800-9865C465B70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76805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89EBE1B7-B2AF-4BF7-AA0D-00DC881D030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34814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A9C1564F-4931-47D3-8FC8-821B5323350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57340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1"/>
          <p:cNvSpPr>
            <a:spLocks noGrp="1" noChangeArrowheads="1"/>
          </p:cNvSpPr>
          <p:nvPr>
            <p:ph type="sldNum" sz="quarter" idx="12"/>
          </p:nvPr>
        </p:nvSpPr>
        <p:spPr>
          <a:ln/>
        </p:spPr>
        <p:txBody>
          <a:bodyPr/>
          <a:lstStyle>
            <a:lvl1pPr>
              <a:defRPr/>
            </a:lvl1pPr>
          </a:lstStyle>
          <a:p>
            <a:fld id="{ED681139-EEC6-4E45-9CC9-6D221ED5206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84975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1"/>
          <p:cNvSpPr>
            <a:spLocks noGrp="1" noChangeArrowheads="1"/>
          </p:cNvSpPr>
          <p:nvPr>
            <p:ph type="sldNum" sz="quarter" idx="12"/>
          </p:nvPr>
        </p:nvSpPr>
        <p:spPr>
          <a:ln/>
        </p:spPr>
        <p:txBody>
          <a:bodyPr/>
          <a:lstStyle>
            <a:lvl1pPr>
              <a:defRPr/>
            </a:lvl1pPr>
          </a:lstStyle>
          <a:p>
            <a:fld id="{93783DCE-7786-469A-BA1E-681B91AB175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53141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1"/>
          <p:cNvSpPr>
            <a:spLocks noGrp="1" noChangeArrowheads="1"/>
          </p:cNvSpPr>
          <p:nvPr>
            <p:ph type="sldNum" sz="quarter" idx="12"/>
          </p:nvPr>
        </p:nvSpPr>
        <p:spPr>
          <a:ln/>
        </p:spPr>
        <p:txBody>
          <a:bodyPr/>
          <a:lstStyle>
            <a:lvl1pPr>
              <a:defRPr/>
            </a:lvl1pPr>
          </a:lstStyle>
          <a:p>
            <a:fld id="{2A1EE989-6131-4509-B5FF-439B9868FCC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79305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6890CA25-6C3E-41BA-AC7C-D4EA39FA18F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57568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4E7DB4B0-022E-434A-93B5-ACDCC98480C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27934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8686800" cy="4876800"/>
            <a:chOff x="0" y="0"/>
            <a:chExt cx="5472" cy="3072"/>
          </a:xfrm>
        </p:grpSpPr>
        <p:sp>
          <p:nvSpPr>
            <p:cNvPr id="29699" name="Rectangle 3"/>
            <p:cNvSpPr>
              <a:spLocks noChangeArrowheads="1"/>
            </p:cNvSpPr>
            <p:nvPr/>
          </p:nvSpPr>
          <p:spPr bwMode="auto">
            <a:xfrm>
              <a:off x="0" y="0"/>
              <a:ext cx="384" cy="3072"/>
            </a:xfrm>
            <a:prstGeom prst="rect">
              <a:avLst/>
            </a:prstGeom>
            <a:solidFill>
              <a:schemeClr val="accent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grpSp>
          <p:nvGrpSpPr>
            <p:cNvPr id="2058" name="Group 4"/>
            <p:cNvGrpSpPr>
              <a:grpSpLocks/>
            </p:cNvGrpSpPr>
            <p:nvPr/>
          </p:nvGrpSpPr>
          <p:grpSpPr bwMode="auto">
            <a:xfrm>
              <a:off x="240" y="893"/>
              <a:ext cx="5232" cy="115"/>
              <a:chOff x="240" y="893"/>
              <a:chExt cx="5232" cy="115"/>
            </a:xfrm>
          </p:grpSpPr>
          <p:sp>
            <p:nvSpPr>
              <p:cNvPr id="29701" name="Rectangle 5"/>
              <p:cNvSpPr>
                <a:spLocks noChangeArrowheads="1"/>
              </p:cNvSpPr>
              <p:nvPr/>
            </p:nvSpPr>
            <p:spPr bwMode="auto">
              <a:xfrm>
                <a:off x="4320" y="893"/>
                <a:ext cx="1152" cy="115"/>
              </a:xfrm>
              <a:prstGeom prst="rect">
                <a:avLst/>
              </a:prstGeom>
              <a:solidFill>
                <a:schemeClr val="folHlink"/>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29702" name="Line 6"/>
              <p:cNvSpPr>
                <a:spLocks noChangeShapeType="1"/>
              </p:cNvSpPr>
              <p:nvPr/>
            </p:nvSpPr>
            <p:spPr bwMode="auto">
              <a:xfrm>
                <a:off x="240" y="941"/>
                <a:ext cx="5232" cy="0"/>
              </a:xfrm>
              <a:prstGeom prst="line">
                <a:avLst/>
              </a:prstGeom>
              <a:noFill/>
              <a:ln w="190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sp>
        <p:nvSpPr>
          <p:cNvPr id="2051" name="Rectangle 7"/>
          <p:cNvSpPr>
            <a:spLocks noGrp="1" noChangeArrowheads="1"/>
          </p:cNvSpPr>
          <p:nvPr>
            <p:ph type="title"/>
          </p:nvPr>
        </p:nvSpPr>
        <p:spPr bwMode="auto">
          <a:xfrm>
            <a:off x="914400" y="2778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2" name="Rectangle 8"/>
          <p:cNvSpPr>
            <a:spLocks noGrp="1" noChangeArrowheads="1"/>
          </p:cNvSpPr>
          <p:nvPr>
            <p:ph type="body" idx="1"/>
          </p:nvPr>
        </p:nvSpPr>
        <p:spPr bwMode="auto">
          <a:xfrm>
            <a:off x="914400" y="1600200"/>
            <a:ext cx="77724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9705" name="Rectangle 9"/>
          <p:cNvSpPr>
            <a:spLocks noGrp="1" noChangeArrowheads="1"/>
          </p:cNvSpPr>
          <p:nvPr>
            <p:ph type="dt" sz="half" idx="2"/>
          </p:nvPr>
        </p:nvSpPr>
        <p:spPr bwMode="auto">
          <a:xfrm>
            <a:off x="914400" y="6251575"/>
            <a:ext cx="1981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latin typeface="Arial" charset="0"/>
              </a:defRPr>
            </a:lvl1pPr>
          </a:lstStyle>
          <a:p>
            <a:pPr eaLnBrk="0" fontAlgn="base" hangingPunct="0">
              <a:spcBef>
                <a:spcPct val="0"/>
              </a:spcBef>
              <a:spcAft>
                <a:spcPct val="0"/>
              </a:spcAft>
              <a:defRPr/>
            </a:pPr>
            <a:endParaRPr lang="en-US">
              <a:solidFill>
                <a:srgbClr val="000000"/>
              </a:solidFill>
            </a:endParaRPr>
          </a:p>
        </p:txBody>
      </p:sp>
      <p:sp>
        <p:nvSpPr>
          <p:cNvPr id="29706" name="Rectangle 10"/>
          <p:cNvSpPr>
            <a:spLocks noGrp="1" noChangeArrowheads="1"/>
          </p:cNvSpPr>
          <p:nvPr>
            <p:ph type="ftr" sz="quarter" idx="3"/>
          </p:nvPr>
        </p:nvSpPr>
        <p:spPr bwMode="auto">
          <a:xfrm>
            <a:off x="33528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latin typeface="Arial" charset="0"/>
              </a:defRPr>
            </a:lvl1pPr>
          </a:lstStyle>
          <a:p>
            <a:pPr eaLnBrk="0" fontAlgn="base" hangingPunct="0">
              <a:spcBef>
                <a:spcPct val="0"/>
              </a:spcBef>
              <a:spcAft>
                <a:spcPct val="0"/>
              </a:spcAft>
              <a:defRPr/>
            </a:pPr>
            <a:endParaRPr lang="en-US">
              <a:solidFill>
                <a:srgbClr val="000000"/>
              </a:solidFill>
            </a:endParaRPr>
          </a:p>
        </p:txBody>
      </p:sp>
      <p:sp>
        <p:nvSpPr>
          <p:cNvPr id="29707" name="Rectangle 11"/>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panose="020B0604020202020204" pitchFamily="34" charset="0"/>
              </a:defRPr>
            </a:lvl1pPr>
          </a:lstStyle>
          <a:p>
            <a:pPr eaLnBrk="0" fontAlgn="base" hangingPunct="0">
              <a:spcBef>
                <a:spcPct val="0"/>
              </a:spcBef>
              <a:spcAft>
                <a:spcPct val="0"/>
              </a:spcAft>
            </a:pPr>
            <a:fld id="{EEE4AE7E-54F5-49B1-9C4B-57DBE6F1E64B}" type="slidenum">
              <a:rPr lang="en-US" altLang="en-US">
                <a:solidFill>
                  <a:srgbClr val="000000"/>
                </a:solidFill>
              </a:rPr>
              <a:pPr eaLnBrk="0" fontAlgn="base" hangingPunct="0">
                <a:spcBef>
                  <a:spcPct val="0"/>
                </a:spcBef>
                <a:spcAft>
                  <a:spcPct val="0"/>
                </a:spcAft>
              </a:pPr>
              <a:t>‹#›</a:t>
            </a:fld>
            <a:endParaRPr lang="en-US" altLang="en-US">
              <a:solidFill>
                <a:srgbClr val="000000"/>
              </a:solidFill>
            </a:endParaRPr>
          </a:p>
        </p:txBody>
      </p:sp>
      <p:sp>
        <p:nvSpPr>
          <p:cNvPr id="29708"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spTree>
    <p:extLst>
      <p:ext uri="{BB962C8B-B14F-4D97-AF65-F5344CB8AC3E}">
        <p14:creationId xmlns:p14="http://schemas.microsoft.com/office/powerpoint/2010/main" val="1416044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par>
    </p:tnLst>
  </p:timing>
  <p:txStyles>
    <p:titleStyle>
      <a:lvl1pPr algn="l" rtl="0" eaLnBrk="0" fontAlgn="base" hangingPunct="0">
        <a:spcBef>
          <a:spcPct val="0"/>
        </a:spcBef>
        <a:spcAft>
          <a:spcPct val="0"/>
        </a:spcAft>
        <a:defRPr sz="4200" b="0" i="0" u="none">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Times New Roman" pitchFamily="18" charset="0"/>
        </a:defRPr>
      </a:lvl2pPr>
      <a:lvl3pPr algn="l" rtl="0" eaLnBrk="0" fontAlgn="base" hangingPunct="0">
        <a:spcBef>
          <a:spcPct val="0"/>
        </a:spcBef>
        <a:spcAft>
          <a:spcPct val="0"/>
        </a:spcAft>
        <a:defRPr sz="4200">
          <a:solidFill>
            <a:schemeClr val="tx2"/>
          </a:solidFill>
          <a:latin typeface="Times New Roman" pitchFamily="18" charset="0"/>
        </a:defRPr>
      </a:lvl3pPr>
      <a:lvl4pPr algn="l" rtl="0" eaLnBrk="0" fontAlgn="base" hangingPunct="0">
        <a:spcBef>
          <a:spcPct val="0"/>
        </a:spcBef>
        <a:spcAft>
          <a:spcPct val="0"/>
        </a:spcAft>
        <a:defRPr sz="4200">
          <a:solidFill>
            <a:schemeClr val="tx2"/>
          </a:solidFill>
          <a:latin typeface="Times New Roman" pitchFamily="18" charset="0"/>
        </a:defRPr>
      </a:lvl4pPr>
      <a:lvl5pPr algn="l" rtl="0" eaLnBrk="0" fontAlgn="base" hangingPunct="0">
        <a:spcBef>
          <a:spcPct val="0"/>
        </a:spcBef>
        <a:spcAft>
          <a:spcPct val="0"/>
        </a:spcAft>
        <a:defRPr sz="4200">
          <a:solidFill>
            <a:schemeClr val="tx2"/>
          </a:solidFill>
          <a:latin typeface="Times New Roman" pitchFamily="18" charset="0"/>
        </a:defRPr>
      </a:lvl5pPr>
      <a:lvl6pPr marL="457200" algn="l" rtl="0" fontAlgn="base">
        <a:spcBef>
          <a:spcPct val="0"/>
        </a:spcBef>
        <a:spcAft>
          <a:spcPct val="0"/>
        </a:spcAft>
        <a:defRPr sz="4200">
          <a:solidFill>
            <a:schemeClr val="tx2"/>
          </a:solidFill>
          <a:latin typeface="Times New Roman" pitchFamily="18" charset="0"/>
        </a:defRPr>
      </a:lvl6pPr>
      <a:lvl7pPr marL="914400" algn="l" rtl="0" fontAlgn="base">
        <a:spcBef>
          <a:spcPct val="0"/>
        </a:spcBef>
        <a:spcAft>
          <a:spcPct val="0"/>
        </a:spcAft>
        <a:defRPr sz="4200">
          <a:solidFill>
            <a:schemeClr val="tx2"/>
          </a:solidFill>
          <a:latin typeface="Times New Roman" pitchFamily="18" charset="0"/>
        </a:defRPr>
      </a:lvl7pPr>
      <a:lvl8pPr marL="1371600" algn="l" rtl="0" fontAlgn="base">
        <a:spcBef>
          <a:spcPct val="0"/>
        </a:spcBef>
        <a:spcAft>
          <a:spcPct val="0"/>
        </a:spcAft>
        <a:defRPr sz="4200">
          <a:solidFill>
            <a:schemeClr val="tx2"/>
          </a:solidFill>
          <a:latin typeface="Times New Roman" pitchFamily="18" charset="0"/>
        </a:defRPr>
      </a:lvl8pPr>
      <a:lvl9pPr marL="1828800" algn="l" rtl="0" fontAlgn="base">
        <a:spcBef>
          <a:spcPct val="0"/>
        </a:spcBef>
        <a:spcAft>
          <a:spcPct val="0"/>
        </a:spcAft>
        <a:defRPr sz="42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folHlink"/>
        </a:buClr>
        <a:buSzPct val="90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anose="05000000000000000000"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folHlink"/>
        </a:buClr>
        <a:buSzPct val="55000"/>
        <a:buFont typeface="Wingdings" panose="05000000000000000000" pitchFamily="2" charset="2"/>
        <a:buChar char="n"/>
        <a:defRPr sz="2300">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2" descr="slide0003_image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3"/>
            <a:ext cx="9144000" cy="6848475"/>
          </a:xfrm>
          <a:prstGeom prst="rect">
            <a:avLst/>
          </a:prstGeom>
          <a:noFill/>
          <a:extLst>
            <a:ext uri="{909E8E84-426E-40DD-AFC4-6F175D3DCCD1}">
              <a14:hiddenFill xmlns:a14="http://schemas.microsoft.com/office/drawing/2010/main">
                <a:solidFill>
                  <a:srgbClr val="FFFFFF"/>
                </a:solidFill>
              </a14:hiddenFill>
            </a:ext>
          </a:extLst>
        </p:spPr>
      </p:pic>
      <p:sp>
        <p:nvSpPr>
          <p:cNvPr id="27652" name="Text Box 4"/>
          <p:cNvSpPr txBox="1">
            <a:spLocks noChangeArrowheads="1"/>
          </p:cNvSpPr>
          <p:nvPr/>
        </p:nvSpPr>
        <p:spPr bwMode="auto">
          <a:xfrm>
            <a:off x="3995738" y="1052513"/>
            <a:ext cx="12239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50000"/>
              </a:spcBef>
              <a:spcAft>
                <a:spcPct val="0"/>
              </a:spcAft>
            </a:pPr>
            <a:r>
              <a:rPr lang="en-US" altLang="en-US" sz="3000" b="1">
                <a:solidFill>
                  <a:srgbClr val="000099"/>
                </a:solidFill>
              </a:rPr>
              <a:t>Bài 5 </a:t>
            </a:r>
          </a:p>
        </p:txBody>
      </p:sp>
      <p:sp>
        <p:nvSpPr>
          <p:cNvPr id="27656" name="Text Box 8"/>
          <p:cNvSpPr txBox="1">
            <a:spLocks noChangeArrowheads="1"/>
          </p:cNvSpPr>
          <p:nvPr/>
        </p:nvSpPr>
        <p:spPr bwMode="auto">
          <a:xfrm>
            <a:off x="5724525" y="4508500"/>
            <a:ext cx="244951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FF3300"/>
                </a:solidFill>
              </a:rPr>
              <a:t>Thời gian 4 tiết</a:t>
            </a:r>
          </a:p>
        </p:txBody>
      </p:sp>
      <p:sp>
        <p:nvSpPr>
          <p:cNvPr id="27653" name="Text Box 5"/>
          <p:cNvSpPr txBox="1">
            <a:spLocks noChangeArrowheads="1"/>
          </p:cNvSpPr>
          <p:nvPr/>
        </p:nvSpPr>
        <p:spPr bwMode="auto">
          <a:xfrm>
            <a:off x="1979613" y="2405063"/>
            <a:ext cx="6840537" cy="1616075"/>
          </a:xfrm>
          <a:prstGeom prst="rect">
            <a:avLst/>
          </a:prstGeom>
          <a:noFill/>
          <a:ln w="9525">
            <a:no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0" fontAlgn="base" hangingPunct="0">
              <a:spcBef>
                <a:spcPct val="50000"/>
              </a:spcBef>
              <a:spcAft>
                <a:spcPct val="0"/>
              </a:spcAft>
            </a:pPr>
            <a:r>
              <a:rPr lang="en-US" altLang="en-US" sz="4000" b="1">
                <a:solidFill>
                  <a:srgbClr val="FF0066"/>
                </a:solidFill>
                <a:effectLst>
                  <a:outerShdw blurRad="38100" dist="38100" dir="2700000" algn="tl">
                    <a:srgbClr val="000000"/>
                  </a:outerShdw>
                </a:effectLst>
              </a:rPr>
              <a:t>TỪ BÀI TOÁN ĐẾN</a:t>
            </a:r>
          </a:p>
          <a:p>
            <a:pPr lvl="1" algn="ctr" eaLnBrk="0" fontAlgn="base" hangingPunct="0">
              <a:spcBef>
                <a:spcPct val="50000"/>
              </a:spcBef>
              <a:spcAft>
                <a:spcPct val="0"/>
              </a:spcAft>
            </a:pPr>
            <a:r>
              <a:rPr lang="en-US" altLang="en-US" sz="4000" b="1">
                <a:solidFill>
                  <a:srgbClr val="FF0066"/>
                </a:solidFill>
                <a:effectLst>
                  <a:outerShdw blurRad="38100" dist="38100" dir="2700000" algn="tl">
                    <a:srgbClr val="000000"/>
                  </a:outerShdw>
                </a:effectLst>
              </a:rPr>
              <a:t>CHƯƠNG TRÌNH</a:t>
            </a:r>
          </a:p>
        </p:txBody>
      </p:sp>
    </p:spTree>
    <p:extLst>
      <p:ext uri="{BB962C8B-B14F-4D97-AF65-F5344CB8AC3E}">
        <p14:creationId xmlns:p14="http://schemas.microsoft.com/office/powerpoint/2010/main" val="8406052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additive="base">
                                        <p:cTn id="7" dur="500" fill="hold"/>
                                        <p:tgtEl>
                                          <p:spTgt spid="27652"/>
                                        </p:tgtEl>
                                        <p:attrNameLst>
                                          <p:attrName>ppt_x</p:attrName>
                                        </p:attrNameLst>
                                      </p:cBhvr>
                                      <p:tavLst>
                                        <p:tav tm="0">
                                          <p:val>
                                            <p:strVal val="0-#ppt_w/2"/>
                                          </p:val>
                                        </p:tav>
                                        <p:tav tm="100000">
                                          <p:val>
                                            <p:strVal val="#ppt_x"/>
                                          </p:val>
                                        </p:tav>
                                      </p:tavLst>
                                    </p:anim>
                                    <p:anim calcmode="lin" valueType="num">
                                      <p:cBhvr additive="base">
                                        <p:cTn id="8" dur="500" fill="hold"/>
                                        <p:tgtEl>
                                          <p:spTgt spid="2765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5" presetClass="entr" presetSubtype="0" fill="hold" grpId="0" nodeType="afterEffect">
                                  <p:stCondLst>
                                    <p:cond delay="0"/>
                                  </p:stCondLst>
                                  <p:iterate type="lt">
                                    <p:tmPct val="10000"/>
                                  </p:iterate>
                                  <p:childTnLst>
                                    <p:set>
                                      <p:cBhvr>
                                        <p:cTn id="11" dur="1" fill="hold">
                                          <p:stCondLst>
                                            <p:cond delay="0"/>
                                          </p:stCondLst>
                                        </p:cTn>
                                        <p:tgtEl>
                                          <p:spTgt spid="27653"/>
                                        </p:tgtEl>
                                        <p:attrNameLst>
                                          <p:attrName>style.visibility</p:attrName>
                                        </p:attrNameLst>
                                      </p:cBhvr>
                                      <p:to>
                                        <p:strVal val="visible"/>
                                      </p:to>
                                    </p:set>
                                    <p:animEffect transition="in" filter="fade">
                                      <p:cBhvr>
                                        <p:cTn id="12" dur="1000"/>
                                        <p:tgtEl>
                                          <p:spTgt spid="27653"/>
                                        </p:tgtEl>
                                      </p:cBhvr>
                                    </p:animEffect>
                                    <p:anim calcmode="lin" valueType="num">
                                      <p:cBhvr>
                                        <p:cTn id="13" dur="1000" fill="hold"/>
                                        <p:tgtEl>
                                          <p:spTgt spid="27653"/>
                                        </p:tgtEl>
                                        <p:attrNameLst>
                                          <p:attrName>ppt_w</p:attrName>
                                        </p:attrNameLst>
                                      </p:cBhvr>
                                      <p:tavLst>
                                        <p:tav tm="0" fmla="#ppt_w*sin(2.5*pi*$)">
                                          <p:val>
                                            <p:fltVal val="0"/>
                                          </p:val>
                                        </p:tav>
                                        <p:tav tm="100000">
                                          <p:val>
                                            <p:fltVal val="1"/>
                                          </p:val>
                                        </p:tav>
                                      </p:tavLst>
                                    </p:anim>
                                    <p:anim calcmode="lin" valueType="num">
                                      <p:cBhvr>
                                        <p:cTn id="14" dur="1000" fill="hold"/>
                                        <p:tgtEl>
                                          <p:spTgt spid="27653"/>
                                        </p:tgtEl>
                                        <p:attrNameLst>
                                          <p:attrName>ppt_h</p:attrName>
                                        </p:attrNameLst>
                                      </p:cBhvr>
                                      <p:tavLst>
                                        <p:tav tm="0">
                                          <p:val>
                                            <p:strVal val="#ppt_h"/>
                                          </p:val>
                                        </p:tav>
                                        <p:tav tm="100000">
                                          <p:val>
                                            <p:strVal val="#ppt_h"/>
                                          </p:val>
                                        </p:tav>
                                      </p:tavLst>
                                    </p:anim>
                                  </p:childTnLst>
                                </p:cTn>
                              </p:par>
                            </p:childTnLst>
                          </p:cTn>
                        </p:par>
                        <p:par>
                          <p:cTn id="15" fill="hold" nodeType="afterGroup">
                            <p:stCondLst>
                              <p:cond delay="3700"/>
                            </p:stCondLst>
                            <p:childTnLst>
                              <p:par>
                                <p:cTn id="16" presetID="2" presetClass="entr" presetSubtype="4" fill="hold" grpId="0" nodeType="afterEffect">
                                  <p:stCondLst>
                                    <p:cond delay="0"/>
                                  </p:stCondLst>
                                  <p:childTnLst>
                                    <p:set>
                                      <p:cBhvr>
                                        <p:cTn id="17" dur="1" fill="hold">
                                          <p:stCondLst>
                                            <p:cond delay="0"/>
                                          </p:stCondLst>
                                        </p:cTn>
                                        <p:tgtEl>
                                          <p:spTgt spid="27656"/>
                                        </p:tgtEl>
                                        <p:attrNameLst>
                                          <p:attrName>style.visibility</p:attrName>
                                        </p:attrNameLst>
                                      </p:cBhvr>
                                      <p:to>
                                        <p:strVal val="visible"/>
                                      </p:to>
                                    </p:set>
                                    <p:anim calcmode="lin" valueType="num">
                                      <p:cBhvr additive="base">
                                        <p:cTn id="18" dur="500" fill="hold"/>
                                        <p:tgtEl>
                                          <p:spTgt spid="27656"/>
                                        </p:tgtEl>
                                        <p:attrNameLst>
                                          <p:attrName>ppt_x</p:attrName>
                                        </p:attrNameLst>
                                      </p:cBhvr>
                                      <p:tavLst>
                                        <p:tav tm="0">
                                          <p:val>
                                            <p:strVal val="#ppt_x"/>
                                          </p:val>
                                        </p:tav>
                                        <p:tav tm="100000">
                                          <p:val>
                                            <p:strVal val="#ppt_x"/>
                                          </p:val>
                                        </p:tav>
                                      </p:tavLst>
                                    </p:anim>
                                    <p:anim calcmode="lin" valueType="num">
                                      <p:cBhvr additive="base">
                                        <p:cTn id="19"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6" grpId="0"/>
      <p:bldP spid="276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Text Box 2"/>
          <p:cNvSpPr txBox="1">
            <a:spLocks noChangeArrowheads="1"/>
          </p:cNvSpPr>
          <p:nvPr/>
        </p:nvSpPr>
        <p:spPr bwMode="auto">
          <a:xfrm>
            <a:off x="250825" y="188913"/>
            <a:ext cx="3292475"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1. Xác định bài toán</a:t>
            </a:r>
            <a:endParaRPr lang="en-US" altLang="en-US" sz="2400">
              <a:solidFill>
                <a:srgbClr val="000099"/>
              </a:solidFill>
            </a:endParaRPr>
          </a:p>
        </p:txBody>
      </p:sp>
      <p:sp>
        <p:nvSpPr>
          <p:cNvPr id="244739" name="Text Box 3"/>
          <p:cNvSpPr txBox="1">
            <a:spLocks noChangeArrowheads="1"/>
          </p:cNvSpPr>
          <p:nvPr/>
        </p:nvSpPr>
        <p:spPr bwMode="auto">
          <a:xfrm>
            <a:off x="2052638" y="803275"/>
            <a:ext cx="1511300" cy="396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000099"/>
                </a:solidFill>
              </a:rPr>
              <a:t> INPUT</a:t>
            </a:r>
            <a:endParaRPr lang="en-US" altLang="en-US" sz="2000">
              <a:solidFill>
                <a:srgbClr val="800000"/>
              </a:solidFill>
            </a:endParaRPr>
          </a:p>
        </p:txBody>
      </p:sp>
      <p:sp>
        <p:nvSpPr>
          <p:cNvPr id="244740" name="Text Box 4"/>
          <p:cNvSpPr txBox="1">
            <a:spLocks noChangeArrowheads="1"/>
          </p:cNvSpPr>
          <p:nvPr/>
        </p:nvSpPr>
        <p:spPr bwMode="auto">
          <a:xfrm>
            <a:off x="2052638" y="1522413"/>
            <a:ext cx="1511300" cy="396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000099"/>
                </a:solidFill>
              </a:rPr>
              <a:t> OUTPUT</a:t>
            </a:r>
          </a:p>
        </p:txBody>
      </p:sp>
      <p:sp>
        <p:nvSpPr>
          <p:cNvPr id="244741" name="Text Box 5"/>
          <p:cNvSpPr txBox="1">
            <a:spLocks noChangeArrowheads="1"/>
          </p:cNvSpPr>
          <p:nvPr/>
        </p:nvSpPr>
        <p:spPr bwMode="auto">
          <a:xfrm>
            <a:off x="3563938" y="803275"/>
            <a:ext cx="2303462" cy="396875"/>
          </a:xfrm>
          <a:prstGeom prst="rect">
            <a:avLst/>
          </a:prstGeom>
          <a:solidFill>
            <a:srgbClr val="FFFFFF"/>
          </a:soli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Các hệ số b và a</a:t>
            </a:r>
            <a:endParaRPr lang="en-US" altLang="en-US" sz="2000">
              <a:solidFill>
                <a:srgbClr val="800000"/>
              </a:solidFill>
            </a:endParaRPr>
          </a:p>
        </p:txBody>
      </p:sp>
      <p:sp>
        <p:nvSpPr>
          <p:cNvPr id="244742" name="Text Box 6"/>
          <p:cNvSpPr txBox="1">
            <a:spLocks noChangeArrowheads="1"/>
          </p:cNvSpPr>
          <p:nvPr/>
        </p:nvSpPr>
        <p:spPr bwMode="auto">
          <a:xfrm>
            <a:off x="3563938" y="1519238"/>
            <a:ext cx="4321175" cy="396875"/>
          </a:xfrm>
          <a:prstGeom prst="rect">
            <a:avLst/>
          </a:prstGeom>
          <a:solidFill>
            <a:srgbClr val="FFFFFF"/>
          </a:soli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Diện tích S của hình A</a:t>
            </a:r>
            <a:endParaRPr lang="en-US" altLang="en-US" sz="2000">
              <a:solidFill>
                <a:srgbClr val="800000"/>
              </a:solidFill>
            </a:endParaRPr>
          </a:p>
        </p:txBody>
      </p:sp>
      <p:sp>
        <p:nvSpPr>
          <p:cNvPr id="244743" name="Text Box 7"/>
          <p:cNvSpPr txBox="1">
            <a:spLocks noChangeArrowheads="1"/>
          </p:cNvSpPr>
          <p:nvPr/>
        </p:nvSpPr>
        <p:spPr bwMode="auto">
          <a:xfrm>
            <a:off x="323850" y="2540000"/>
            <a:ext cx="3168650"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2. Mô tả thuật toán</a:t>
            </a:r>
            <a:endParaRPr lang="en-US" altLang="en-US" sz="2400">
              <a:solidFill>
                <a:srgbClr val="000099"/>
              </a:solidFill>
            </a:endParaRPr>
          </a:p>
        </p:txBody>
      </p:sp>
      <p:sp>
        <p:nvSpPr>
          <p:cNvPr id="60423" name="Text Box 7"/>
          <p:cNvSpPr txBox="1">
            <a:spLocks noChangeArrowheads="1"/>
          </p:cNvSpPr>
          <p:nvPr/>
        </p:nvSpPr>
        <p:spPr bwMode="auto">
          <a:xfrm>
            <a:off x="539750" y="3362325"/>
            <a:ext cx="5688013"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Bước1 : xác định hệ số b, a;</a:t>
            </a:r>
          </a:p>
        </p:txBody>
      </p:sp>
      <p:sp>
        <p:nvSpPr>
          <p:cNvPr id="60424" name="Text Box 8"/>
          <p:cNvSpPr txBox="1">
            <a:spLocks noChangeArrowheads="1"/>
          </p:cNvSpPr>
          <p:nvPr/>
        </p:nvSpPr>
        <p:spPr bwMode="auto">
          <a:xfrm>
            <a:off x="539750" y="4014788"/>
            <a:ext cx="8064500" cy="4270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2 : Tính S1 </a:t>
            </a:r>
            <a:r>
              <a:rPr lang="en-US" altLang="en-US" sz="2200">
                <a:solidFill>
                  <a:srgbClr val="000099"/>
                </a:solidFill>
                <a:cs typeface="Arial" panose="020B0604020202020204" pitchFamily="34" charset="0"/>
              </a:rPr>
              <a:t>← 2ab</a:t>
            </a:r>
            <a:r>
              <a:rPr lang="en-US" altLang="en-US" sz="2200">
                <a:solidFill>
                  <a:srgbClr val="000099"/>
                </a:solidFill>
              </a:rPr>
              <a:t>;</a:t>
            </a:r>
          </a:p>
        </p:txBody>
      </p:sp>
      <p:sp>
        <p:nvSpPr>
          <p:cNvPr id="60426" name="Text Box 10"/>
          <p:cNvSpPr txBox="1">
            <a:spLocks noChangeArrowheads="1"/>
          </p:cNvSpPr>
          <p:nvPr/>
        </p:nvSpPr>
        <p:spPr bwMode="auto">
          <a:xfrm>
            <a:off x="539750" y="5454650"/>
            <a:ext cx="8135938"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4 : S ← S1 + S2</a:t>
            </a:r>
          </a:p>
        </p:txBody>
      </p:sp>
      <p:sp>
        <p:nvSpPr>
          <p:cNvPr id="60427" name="Text Box 11"/>
          <p:cNvSpPr txBox="1">
            <a:spLocks noChangeArrowheads="1"/>
          </p:cNvSpPr>
          <p:nvPr/>
        </p:nvSpPr>
        <p:spPr bwMode="auto">
          <a:xfrm>
            <a:off x="539750" y="6097588"/>
            <a:ext cx="7561263" cy="4270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5 : Kết thúc.</a:t>
            </a:r>
          </a:p>
        </p:txBody>
      </p:sp>
      <p:grpSp>
        <p:nvGrpSpPr>
          <p:cNvPr id="244748" name="Group 12"/>
          <p:cNvGrpSpPr>
            <a:grpSpLocks/>
          </p:cNvGrpSpPr>
          <p:nvPr/>
        </p:nvGrpSpPr>
        <p:grpSpPr bwMode="auto">
          <a:xfrm>
            <a:off x="539750" y="4443413"/>
            <a:ext cx="8135938" cy="930275"/>
            <a:chOff x="340" y="2799"/>
            <a:chExt cx="5125" cy="586"/>
          </a:xfrm>
        </p:grpSpPr>
        <p:sp>
          <p:nvSpPr>
            <p:cNvPr id="60425" name="Text Box 9"/>
            <p:cNvSpPr txBox="1">
              <a:spLocks noChangeArrowheads="1"/>
            </p:cNvSpPr>
            <p:nvPr/>
          </p:nvSpPr>
          <p:spPr bwMode="auto">
            <a:xfrm>
              <a:off x="340" y="2934"/>
              <a:ext cx="5125" cy="269"/>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3 : Tính S2 ←         ;</a:t>
              </a:r>
            </a:p>
          </p:txBody>
        </p:sp>
        <p:graphicFrame>
          <p:nvGraphicFramePr>
            <p:cNvPr id="244750" name="Object 14"/>
            <p:cNvGraphicFramePr>
              <a:graphicFrameLocks noChangeAspect="1"/>
            </p:cNvGraphicFramePr>
            <p:nvPr/>
          </p:nvGraphicFramePr>
          <p:xfrm>
            <a:off x="1973" y="2799"/>
            <a:ext cx="426" cy="586"/>
          </p:xfrm>
          <a:graphic>
            <a:graphicData uri="http://schemas.openxmlformats.org/presentationml/2006/ole">
              <mc:AlternateContent xmlns:mc="http://schemas.openxmlformats.org/markup-compatibility/2006">
                <mc:Choice xmlns:v="urn:schemas-microsoft-com:vml" Requires="v">
                  <p:oleObj spid="_x0000_s1027" name="Equation" r:id="rId4" imgW="304560" imgH="419040" progId="Equation.3">
                    <p:embed/>
                  </p:oleObj>
                </mc:Choice>
                <mc:Fallback>
                  <p:oleObj name="Equation" r:id="rId4" imgW="304560" imgH="419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3" y="2799"/>
                          <a:ext cx="426" cy="586"/>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779676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4738"/>
                                        </p:tgtEl>
                                        <p:attrNameLst>
                                          <p:attrName>style.visibility</p:attrName>
                                        </p:attrNameLst>
                                      </p:cBhvr>
                                      <p:to>
                                        <p:strVal val="visible"/>
                                      </p:to>
                                    </p:set>
                                    <p:animEffect transition="in" filter="wipe(left)">
                                      <p:cBhvr>
                                        <p:cTn id="7" dur="500"/>
                                        <p:tgtEl>
                                          <p:spTgt spid="2447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4739"/>
                                        </p:tgtEl>
                                        <p:attrNameLst>
                                          <p:attrName>style.visibility</p:attrName>
                                        </p:attrNameLst>
                                      </p:cBhvr>
                                      <p:to>
                                        <p:strVal val="visible"/>
                                      </p:to>
                                    </p:set>
                                    <p:animEffect transition="in" filter="wipe(left)">
                                      <p:cBhvr>
                                        <p:cTn id="12" dur="500"/>
                                        <p:tgtEl>
                                          <p:spTgt spid="2447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4740"/>
                                        </p:tgtEl>
                                        <p:attrNameLst>
                                          <p:attrName>style.visibility</p:attrName>
                                        </p:attrNameLst>
                                      </p:cBhvr>
                                      <p:to>
                                        <p:strVal val="visible"/>
                                      </p:to>
                                    </p:set>
                                    <p:animEffect transition="in" filter="wipe(left)">
                                      <p:cBhvr>
                                        <p:cTn id="17" dur="500"/>
                                        <p:tgtEl>
                                          <p:spTgt spid="244740"/>
                                        </p:tgtEl>
                                      </p:cBhvr>
                                    </p:animEffect>
                                  </p:childTnLst>
                                </p:cTn>
                              </p:par>
                            </p:childTnLst>
                          </p:cTn>
                        </p:par>
                        <p:par>
                          <p:cTn id="18" fill="hold" nodeType="afterGroup">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244741"/>
                                        </p:tgtEl>
                                        <p:attrNameLst>
                                          <p:attrName>style.visibility</p:attrName>
                                        </p:attrNameLst>
                                      </p:cBhvr>
                                      <p:to>
                                        <p:strVal val="visible"/>
                                      </p:to>
                                    </p:set>
                                    <p:animEffect transition="in" filter="wipe(left)">
                                      <p:cBhvr>
                                        <p:cTn id="21" dur="500"/>
                                        <p:tgtEl>
                                          <p:spTgt spid="244741"/>
                                        </p:tgtEl>
                                      </p:cBhvr>
                                    </p:animEffect>
                                  </p:childTnLst>
                                </p:cTn>
                              </p:par>
                            </p:childTnLst>
                          </p:cTn>
                        </p:par>
                        <p:par>
                          <p:cTn id="22" fill="hold" nodeType="afterGroup">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244742"/>
                                        </p:tgtEl>
                                        <p:attrNameLst>
                                          <p:attrName>style.visibility</p:attrName>
                                        </p:attrNameLst>
                                      </p:cBhvr>
                                      <p:to>
                                        <p:strVal val="visible"/>
                                      </p:to>
                                    </p:set>
                                    <p:animEffect transition="in" filter="wipe(left)">
                                      <p:cBhvr>
                                        <p:cTn id="25" dur="500"/>
                                        <p:tgtEl>
                                          <p:spTgt spid="24474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44743"/>
                                        </p:tgtEl>
                                        <p:attrNameLst>
                                          <p:attrName>style.visibility</p:attrName>
                                        </p:attrNameLst>
                                      </p:cBhvr>
                                      <p:to>
                                        <p:strVal val="visible"/>
                                      </p:to>
                                    </p:set>
                                    <p:animEffect transition="in" filter="wipe(left)">
                                      <p:cBhvr>
                                        <p:cTn id="30" dur="500"/>
                                        <p:tgtEl>
                                          <p:spTgt spid="244743"/>
                                        </p:tgtEl>
                                      </p:cBhvr>
                                    </p:animEffect>
                                  </p:childTnLst>
                                </p:cTn>
                              </p:par>
                            </p:childTnLst>
                          </p:cTn>
                        </p:par>
                        <p:par>
                          <p:cTn id="31" fill="hold" nodeType="afterGroup">
                            <p:stCondLst>
                              <p:cond delay="500"/>
                            </p:stCondLst>
                            <p:childTnLst>
                              <p:par>
                                <p:cTn id="32" presetID="27" presetClass="entr" presetSubtype="0" fill="hold" grpId="0" nodeType="afterEffect">
                                  <p:stCondLst>
                                    <p:cond delay="0"/>
                                  </p:stCondLst>
                                  <p:iterate type="lt">
                                    <p:tmPct val="50000"/>
                                  </p:iterate>
                                  <p:childTnLst>
                                    <p:set>
                                      <p:cBhvr>
                                        <p:cTn id="33" dur="1" fill="hold">
                                          <p:stCondLst>
                                            <p:cond delay="0"/>
                                          </p:stCondLst>
                                        </p:cTn>
                                        <p:tgtEl>
                                          <p:spTgt spid="60423"/>
                                        </p:tgtEl>
                                        <p:attrNameLst>
                                          <p:attrName>style.visibility</p:attrName>
                                        </p:attrNameLst>
                                      </p:cBhvr>
                                      <p:to>
                                        <p:strVal val="visible"/>
                                      </p:to>
                                    </p:set>
                                    <p:anim calcmode="discrete" valueType="clr">
                                      <p:cBhvr override="childStyle">
                                        <p:cTn id="34" dur="80"/>
                                        <p:tgtEl>
                                          <p:spTgt spid="60423"/>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60423"/>
                                        </p:tgtEl>
                                        <p:attrNameLst>
                                          <p:attrName>fillcolor</p:attrName>
                                        </p:attrNameLst>
                                      </p:cBhvr>
                                      <p:tavLst>
                                        <p:tav tm="0">
                                          <p:val>
                                            <p:clrVal>
                                              <a:schemeClr val="accent2"/>
                                            </p:clrVal>
                                          </p:val>
                                        </p:tav>
                                        <p:tav tm="50000">
                                          <p:val>
                                            <p:clrVal>
                                              <a:schemeClr val="hlink"/>
                                            </p:clrVal>
                                          </p:val>
                                        </p:tav>
                                      </p:tavLst>
                                    </p:anim>
                                    <p:set>
                                      <p:cBhvr>
                                        <p:cTn id="36" dur="80"/>
                                        <p:tgtEl>
                                          <p:spTgt spid="60423"/>
                                        </p:tgtEl>
                                        <p:attrNameLst>
                                          <p:attrName>fill.type</p:attrName>
                                        </p:attrNameLst>
                                      </p:cBhvr>
                                      <p:to>
                                        <p:strVal val="solid"/>
                                      </p:to>
                                    </p:set>
                                  </p:childTnLst>
                                </p:cTn>
                              </p:par>
                            </p:childTnLst>
                          </p:cTn>
                        </p:par>
                        <p:par>
                          <p:cTn id="37" fill="hold" nodeType="afterGroup">
                            <p:stCondLst>
                              <p:cond delay="142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60424"/>
                                        </p:tgtEl>
                                        <p:attrNameLst>
                                          <p:attrName>style.visibility</p:attrName>
                                        </p:attrNameLst>
                                      </p:cBhvr>
                                      <p:to>
                                        <p:strVal val="visible"/>
                                      </p:to>
                                    </p:set>
                                    <p:anim calcmode="discrete" valueType="clr">
                                      <p:cBhvr override="childStyle">
                                        <p:cTn id="40" dur="80"/>
                                        <p:tgtEl>
                                          <p:spTgt spid="60424"/>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60424"/>
                                        </p:tgtEl>
                                        <p:attrNameLst>
                                          <p:attrName>fillcolor</p:attrName>
                                        </p:attrNameLst>
                                      </p:cBhvr>
                                      <p:tavLst>
                                        <p:tav tm="0">
                                          <p:val>
                                            <p:clrVal>
                                              <a:schemeClr val="accent2"/>
                                            </p:clrVal>
                                          </p:val>
                                        </p:tav>
                                        <p:tav tm="50000">
                                          <p:val>
                                            <p:clrVal>
                                              <a:schemeClr val="hlink"/>
                                            </p:clrVal>
                                          </p:val>
                                        </p:tav>
                                      </p:tavLst>
                                    </p:anim>
                                    <p:set>
                                      <p:cBhvr>
                                        <p:cTn id="42" dur="80"/>
                                        <p:tgtEl>
                                          <p:spTgt spid="60424"/>
                                        </p:tgtEl>
                                        <p:attrNameLst>
                                          <p:attrName>fill.type</p:attrName>
                                        </p:attrNameLst>
                                      </p:cBhvr>
                                      <p:to>
                                        <p:strVal val="solid"/>
                                      </p:to>
                                    </p:set>
                                  </p:childTnLst>
                                </p:cTn>
                              </p:par>
                            </p:childTnLst>
                          </p:cTn>
                        </p:par>
                        <p:par>
                          <p:cTn id="43" fill="hold" nodeType="afterGroup">
                            <p:stCondLst>
                              <p:cond delay="2220"/>
                            </p:stCondLst>
                            <p:childTnLst>
                              <p:par>
                                <p:cTn id="44" presetID="22" presetClass="entr" presetSubtype="8" fill="hold" nodeType="afterEffect">
                                  <p:stCondLst>
                                    <p:cond delay="0"/>
                                  </p:stCondLst>
                                  <p:childTnLst>
                                    <p:set>
                                      <p:cBhvr>
                                        <p:cTn id="45" dur="1" fill="hold">
                                          <p:stCondLst>
                                            <p:cond delay="0"/>
                                          </p:stCondLst>
                                        </p:cTn>
                                        <p:tgtEl>
                                          <p:spTgt spid="244748"/>
                                        </p:tgtEl>
                                        <p:attrNameLst>
                                          <p:attrName>style.visibility</p:attrName>
                                        </p:attrNameLst>
                                      </p:cBhvr>
                                      <p:to>
                                        <p:strVal val="visible"/>
                                      </p:to>
                                    </p:set>
                                    <p:animEffect transition="in" filter="wipe(left)">
                                      <p:cBhvr>
                                        <p:cTn id="46" dur="1000"/>
                                        <p:tgtEl>
                                          <p:spTgt spid="244748"/>
                                        </p:tgtEl>
                                      </p:cBhvr>
                                    </p:animEffect>
                                  </p:childTnLst>
                                </p:cTn>
                              </p:par>
                            </p:childTnLst>
                          </p:cTn>
                        </p:par>
                        <p:par>
                          <p:cTn id="47" fill="hold" nodeType="afterGroup">
                            <p:stCondLst>
                              <p:cond delay="3220"/>
                            </p:stCondLst>
                            <p:childTnLst>
                              <p:par>
                                <p:cTn id="48" presetID="27" presetClass="entr" presetSubtype="0" fill="hold" grpId="0" nodeType="afterEffect">
                                  <p:stCondLst>
                                    <p:cond delay="0"/>
                                  </p:stCondLst>
                                  <p:iterate type="lt">
                                    <p:tmPct val="50000"/>
                                  </p:iterate>
                                  <p:childTnLst>
                                    <p:set>
                                      <p:cBhvr>
                                        <p:cTn id="49" dur="1" fill="hold">
                                          <p:stCondLst>
                                            <p:cond delay="0"/>
                                          </p:stCondLst>
                                        </p:cTn>
                                        <p:tgtEl>
                                          <p:spTgt spid="60426"/>
                                        </p:tgtEl>
                                        <p:attrNameLst>
                                          <p:attrName>style.visibility</p:attrName>
                                        </p:attrNameLst>
                                      </p:cBhvr>
                                      <p:to>
                                        <p:strVal val="visible"/>
                                      </p:to>
                                    </p:set>
                                    <p:anim calcmode="discrete" valueType="clr">
                                      <p:cBhvr override="childStyle">
                                        <p:cTn id="50" dur="80"/>
                                        <p:tgtEl>
                                          <p:spTgt spid="60426"/>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60426"/>
                                        </p:tgtEl>
                                        <p:attrNameLst>
                                          <p:attrName>fillcolor</p:attrName>
                                        </p:attrNameLst>
                                      </p:cBhvr>
                                      <p:tavLst>
                                        <p:tav tm="0">
                                          <p:val>
                                            <p:clrVal>
                                              <a:schemeClr val="accent2"/>
                                            </p:clrVal>
                                          </p:val>
                                        </p:tav>
                                        <p:tav tm="50000">
                                          <p:val>
                                            <p:clrVal>
                                              <a:schemeClr val="hlink"/>
                                            </p:clrVal>
                                          </p:val>
                                        </p:tav>
                                      </p:tavLst>
                                    </p:anim>
                                    <p:set>
                                      <p:cBhvr>
                                        <p:cTn id="52" dur="80"/>
                                        <p:tgtEl>
                                          <p:spTgt spid="60426"/>
                                        </p:tgtEl>
                                        <p:attrNameLst>
                                          <p:attrName>fill.type</p:attrName>
                                        </p:attrNameLst>
                                      </p:cBhvr>
                                      <p:to>
                                        <p:strVal val="solid"/>
                                      </p:to>
                                    </p:set>
                                  </p:childTnLst>
                                </p:cTn>
                              </p:par>
                            </p:childTnLst>
                          </p:cTn>
                        </p:par>
                        <p:par>
                          <p:cTn id="53" fill="hold" nodeType="afterGroup">
                            <p:stCondLst>
                              <p:cond delay="3820"/>
                            </p:stCondLst>
                            <p:childTnLst>
                              <p:par>
                                <p:cTn id="54" presetID="27" presetClass="entr" presetSubtype="0" fill="hold" grpId="0" nodeType="afterEffect">
                                  <p:stCondLst>
                                    <p:cond delay="0"/>
                                  </p:stCondLst>
                                  <p:iterate type="lt">
                                    <p:tmPct val="50000"/>
                                  </p:iterate>
                                  <p:childTnLst>
                                    <p:set>
                                      <p:cBhvr>
                                        <p:cTn id="55" dur="1" fill="hold">
                                          <p:stCondLst>
                                            <p:cond delay="0"/>
                                          </p:stCondLst>
                                        </p:cTn>
                                        <p:tgtEl>
                                          <p:spTgt spid="60427"/>
                                        </p:tgtEl>
                                        <p:attrNameLst>
                                          <p:attrName>style.visibility</p:attrName>
                                        </p:attrNameLst>
                                      </p:cBhvr>
                                      <p:to>
                                        <p:strVal val="visible"/>
                                      </p:to>
                                    </p:set>
                                    <p:anim calcmode="discrete" valueType="clr">
                                      <p:cBhvr override="childStyle">
                                        <p:cTn id="56" dur="80"/>
                                        <p:tgtEl>
                                          <p:spTgt spid="60427"/>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60427"/>
                                        </p:tgtEl>
                                        <p:attrNameLst>
                                          <p:attrName>fillcolor</p:attrName>
                                        </p:attrNameLst>
                                      </p:cBhvr>
                                      <p:tavLst>
                                        <p:tav tm="0">
                                          <p:val>
                                            <p:clrVal>
                                              <a:schemeClr val="accent2"/>
                                            </p:clrVal>
                                          </p:val>
                                        </p:tav>
                                        <p:tav tm="50000">
                                          <p:val>
                                            <p:clrVal>
                                              <a:schemeClr val="hlink"/>
                                            </p:clrVal>
                                          </p:val>
                                        </p:tav>
                                      </p:tavLst>
                                    </p:anim>
                                    <p:set>
                                      <p:cBhvr>
                                        <p:cTn id="58" dur="80"/>
                                        <p:tgtEl>
                                          <p:spTgt spid="604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8" grpId="0" animBg="1"/>
      <p:bldP spid="244739" grpId="0" animBg="1"/>
      <p:bldP spid="244740" grpId="0" animBg="1"/>
      <p:bldP spid="244741" grpId="0" animBg="1"/>
      <p:bldP spid="244742" grpId="0" animBg="1"/>
      <p:bldP spid="244743" grpId="0" animBg="1"/>
      <p:bldP spid="60423" grpId="0" animBg="1"/>
      <p:bldP spid="60424" grpId="0" animBg="1"/>
      <p:bldP spid="60426" grpId="0" animBg="1"/>
      <p:bldP spid="6042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492125" y="1052513"/>
            <a:ext cx="6527800" cy="1150937"/>
          </a:xfrm>
          <a:prstGeom prst="cloudCallout">
            <a:avLst>
              <a:gd name="adj1" fmla="val -54185"/>
              <a:gd name="adj2" fmla="val 241722"/>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Ví dụ 2: Tính tổng của 100 số tự nhiên đầu tiên</a:t>
            </a:r>
          </a:p>
        </p:txBody>
      </p:sp>
      <p:sp>
        <p:nvSpPr>
          <p:cNvPr id="246787" name="Text Box 3"/>
          <p:cNvSpPr txBox="1">
            <a:spLocks noChangeArrowheads="1"/>
          </p:cNvSpPr>
          <p:nvPr/>
        </p:nvSpPr>
        <p:spPr bwMode="auto">
          <a:xfrm>
            <a:off x="538163" y="3067050"/>
            <a:ext cx="3292475"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1. Xác định bài toán</a:t>
            </a:r>
            <a:endParaRPr lang="en-US" altLang="en-US" sz="2400">
              <a:solidFill>
                <a:srgbClr val="000099"/>
              </a:solidFill>
            </a:endParaRPr>
          </a:p>
        </p:txBody>
      </p:sp>
      <p:sp>
        <p:nvSpPr>
          <p:cNvPr id="246788" name="Text Box 4"/>
          <p:cNvSpPr txBox="1">
            <a:spLocks noChangeArrowheads="1"/>
          </p:cNvSpPr>
          <p:nvPr/>
        </p:nvSpPr>
        <p:spPr bwMode="auto">
          <a:xfrm>
            <a:off x="2339975" y="3681413"/>
            <a:ext cx="1511300" cy="396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000099"/>
                </a:solidFill>
              </a:rPr>
              <a:t> INPUT</a:t>
            </a:r>
            <a:endParaRPr lang="en-US" altLang="en-US" sz="2000">
              <a:solidFill>
                <a:srgbClr val="800000"/>
              </a:solidFill>
            </a:endParaRPr>
          </a:p>
        </p:txBody>
      </p:sp>
      <p:sp>
        <p:nvSpPr>
          <p:cNvPr id="246789" name="Text Box 5"/>
          <p:cNvSpPr txBox="1">
            <a:spLocks noChangeArrowheads="1"/>
          </p:cNvSpPr>
          <p:nvPr/>
        </p:nvSpPr>
        <p:spPr bwMode="auto">
          <a:xfrm>
            <a:off x="2339975" y="4400550"/>
            <a:ext cx="1511300" cy="396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000099"/>
                </a:solidFill>
              </a:rPr>
              <a:t> OUTPUT</a:t>
            </a:r>
          </a:p>
        </p:txBody>
      </p:sp>
      <p:sp>
        <p:nvSpPr>
          <p:cNvPr id="246790" name="Text Box 6"/>
          <p:cNvSpPr txBox="1">
            <a:spLocks noChangeArrowheads="1"/>
          </p:cNvSpPr>
          <p:nvPr/>
        </p:nvSpPr>
        <p:spPr bwMode="auto">
          <a:xfrm>
            <a:off x="3851275" y="3681413"/>
            <a:ext cx="5292725" cy="396875"/>
          </a:xfrm>
          <a:prstGeom prst="rect">
            <a:avLst/>
          </a:prstGeom>
          <a:solidFill>
            <a:srgbClr val="FFFFFF"/>
          </a:soli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Dãy 100 số tự nhiên đầu tiên: 1, 2, …, 100</a:t>
            </a:r>
            <a:endParaRPr lang="en-US" altLang="en-US" sz="2000">
              <a:solidFill>
                <a:srgbClr val="800000"/>
              </a:solidFill>
            </a:endParaRPr>
          </a:p>
        </p:txBody>
      </p:sp>
      <p:sp>
        <p:nvSpPr>
          <p:cNvPr id="246791" name="Text Box 7"/>
          <p:cNvSpPr txBox="1">
            <a:spLocks noChangeArrowheads="1"/>
          </p:cNvSpPr>
          <p:nvPr/>
        </p:nvSpPr>
        <p:spPr bwMode="auto">
          <a:xfrm>
            <a:off x="3851275" y="4397375"/>
            <a:ext cx="4321175" cy="396875"/>
          </a:xfrm>
          <a:prstGeom prst="rect">
            <a:avLst/>
          </a:prstGeom>
          <a:solidFill>
            <a:srgbClr val="FFFFFF"/>
          </a:soli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Giá trị của tổng 1+2+…+100</a:t>
            </a:r>
            <a:endParaRPr lang="en-US" altLang="en-US" sz="2000">
              <a:solidFill>
                <a:srgbClr val="800000"/>
              </a:solidFill>
            </a:endParaRPr>
          </a:p>
        </p:txBody>
      </p:sp>
    </p:spTree>
    <p:extLst>
      <p:ext uri="{BB962C8B-B14F-4D97-AF65-F5344CB8AC3E}">
        <p14:creationId xmlns:p14="http://schemas.microsoft.com/office/powerpoint/2010/main" val="39623835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46787"/>
                                        </p:tgtEl>
                                        <p:attrNameLst>
                                          <p:attrName>style.visibility</p:attrName>
                                        </p:attrNameLst>
                                      </p:cBhvr>
                                      <p:to>
                                        <p:strVal val="visible"/>
                                      </p:to>
                                    </p:set>
                                    <p:animEffect transition="in" filter="wipe(left)">
                                      <p:cBhvr>
                                        <p:cTn id="13" dur="500"/>
                                        <p:tgtEl>
                                          <p:spTgt spid="24678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46788"/>
                                        </p:tgtEl>
                                        <p:attrNameLst>
                                          <p:attrName>style.visibility</p:attrName>
                                        </p:attrNameLst>
                                      </p:cBhvr>
                                      <p:to>
                                        <p:strVal val="visible"/>
                                      </p:to>
                                    </p:set>
                                    <p:animEffect transition="in" filter="wipe(left)">
                                      <p:cBhvr>
                                        <p:cTn id="18" dur="500"/>
                                        <p:tgtEl>
                                          <p:spTgt spid="24678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46789"/>
                                        </p:tgtEl>
                                        <p:attrNameLst>
                                          <p:attrName>style.visibility</p:attrName>
                                        </p:attrNameLst>
                                      </p:cBhvr>
                                      <p:to>
                                        <p:strVal val="visible"/>
                                      </p:to>
                                    </p:set>
                                    <p:animEffect transition="in" filter="wipe(left)">
                                      <p:cBhvr>
                                        <p:cTn id="23" dur="500"/>
                                        <p:tgtEl>
                                          <p:spTgt spid="246789"/>
                                        </p:tgtEl>
                                      </p:cBhvr>
                                    </p:animEffect>
                                  </p:childTnLst>
                                </p:cTn>
                              </p:par>
                            </p:childTnLst>
                          </p:cTn>
                        </p:par>
                        <p:par>
                          <p:cTn id="24" fill="hold" nodeType="afterGroup">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246790"/>
                                        </p:tgtEl>
                                        <p:attrNameLst>
                                          <p:attrName>style.visibility</p:attrName>
                                        </p:attrNameLst>
                                      </p:cBhvr>
                                      <p:to>
                                        <p:strVal val="visible"/>
                                      </p:to>
                                    </p:set>
                                    <p:animEffect transition="in" filter="wipe(left)">
                                      <p:cBhvr>
                                        <p:cTn id="27" dur="500"/>
                                        <p:tgtEl>
                                          <p:spTgt spid="246790"/>
                                        </p:tgtEl>
                                      </p:cBhvr>
                                    </p:animEffect>
                                  </p:childTnLst>
                                </p:cTn>
                              </p:par>
                            </p:childTnLst>
                          </p:cTn>
                        </p:par>
                        <p:par>
                          <p:cTn id="28" fill="hold" nodeType="afterGroup">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246791"/>
                                        </p:tgtEl>
                                        <p:attrNameLst>
                                          <p:attrName>style.visibility</p:attrName>
                                        </p:attrNameLst>
                                      </p:cBhvr>
                                      <p:to>
                                        <p:strVal val="visible"/>
                                      </p:to>
                                    </p:set>
                                    <p:animEffect transition="in" filter="wipe(left)">
                                      <p:cBhvr>
                                        <p:cTn id="31" dur="500"/>
                                        <p:tgtEl>
                                          <p:spTgt spid="2467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246787" grpId="0" animBg="1"/>
      <p:bldP spid="246788" grpId="0" animBg="1"/>
      <p:bldP spid="246789" grpId="0" animBg="1"/>
      <p:bldP spid="246790" grpId="0" animBg="1"/>
      <p:bldP spid="24679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Text Box 2"/>
          <p:cNvSpPr txBox="1">
            <a:spLocks noChangeArrowheads="1"/>
          </p:cNvSpPr>
          <p:nvPr/>
        </p:nvSpPr>
        <p:spPr bwMode="auto">
          <a:xfrm>
            <a:off x="323850" y="1557338"/>
            <a:ext cx="3960813"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2. Mô tả thuật toán </a:t>
            </a:r>
            <a:endParaRPr lang="en-US" altLang="en-US" sz="2400">
              <a:solidFill>
                <a:srgbClr val="000099"/>
              </a:solidFill>
            </a:endParaRPr>
          </a:p>
        </p:txBody>
      </p:sp>
      <p:sp>
        <p:nvSpPr>
          <p:cNvPr id="60423" name="Text Box 7"/>
          <p:cNvSpPr txBox="1">
            <a:spLocks noChangeArrowheads="1"/>
          </p:cNvSpPr>
          <p:nvPr/>
        </p:nvSpPr>
        <p:spPr bwMode="auto">
          <a:xfrm>
            <a:off x="539750" y="2379663"/>
            <a:ext cx="5856288" cy="4270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b="1">
                <a:solidFill>
                  <a:srgbClr val="000099"/>
                </a:solidFill>
              </a:rPr>
              <a:t>Bước1 : SUM ← 0; i ← 0;</a:t>
            </a:r>
          </a:p>
        </p:txBody>
      </p:sp>
      <p:sp>
        <p:nvSpPr>
          <p:cNvPr id="60424" name="Text Box 8"/>
          <p:cNvSpPr txBox="1">
            <a:spLocks noChangeArrowheads="1"/>
          </p:cNvSpPr>
          <p:nvPr/>
        </p:nvSpPr>
        <p:spPr bwMode="auto">
          <a:xfrm>
            <a:off x="539750" y="3141663"/>
            <a:ext cx="8302625" cy="4270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b="1">
                <a:solidFill>
                  <a:srgbClr val="000099"/>
                </a:solidFill>
              </a:rPr>
              <a:t>Bước 2 : i ← i + 1;</a:t>
            </a:r>
          </a:p>
        </p:txBody>
      </p:sp>
      <p:sp>
        <p:nvSpPr>
          <p:cNvPr id="60426" name="Text Box 10"/>
          <p:cNvSpPr txBox="1">
            <a:spLocks noChangeArrowheads="1"/>
          </p:cNvSpPr>
          <p:nvPr/>
        </p:nvSpPr>
        <p:spPr bwMode="auto">
          <a:xfrm>
            <a:off x="539750" y="3898900"/>
            <a:ext cx="8375650"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b="1">
                <a:solidFill>
                  <a:srgbClr val="000099"/>
                </a:solidFill>
              </a:rPr>
              <a:t>Bước 3 : Nếu i ≤ 100,  thì SUM ← SUM + i và quay lại bước 2 ;</a:t>
            </a:r>
          </a:p>
        </p:txBody>
      </p:sp>
      <p:sp>
        <p:nvSpPr>
          <p:cNvPr id="60427" name="Text Box 11"/>
          <p:cNvSpPr txBox="1">
            <a:spLocks noChangeArrowheads="1"/>
          </p:cNvSpPr>
          <p:nvPr/>
        </p:nvSpPr>
        <p:spPr bwMode="auto">
          <a:xfrm>
            <a:off x="539750" y="4695825"/>
            <a:ext cx="7783513"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b="1">
                <a:solidFill>
                  <a:srgbClr val="000099"/>
                </a:solidFill>
              </a:rPr>
              <a:t>Bước 4 : Thông báo kết quả và kết thúc bài toán.</a:t>
            </a:r>
          </a:p>
        </p:txBody>
      </p:sp>
    </p:spTree>
    <p:extLst>
      <p:ext uri="{BB962C8B-B14F-4D97-AF65-F5344CB8AC3E}">
        <p14:creationId xmlns:p14="http://schemas.microsoft.com/office/powerpoint/2010/main" val="39617340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8834"/>
                                        </p:tgtEl>
                                        <p:attrNameLst>
                                          <p:attrName>style.visibility</p:attrName>
                                        </p:attrNameLst>
                                      </p:cBhvr>
                                      <p:to>
                                        <p:strVal val="visible"/>
                                      </p:to>
                                    </p:set>
                                    <p:animEffect transition="in" filter="wipe(left)">
                                      <p:cBhvr>
                                        <p:cTn id="7" dur="500"/>
                                        <p:tgtEl>
                                          <p:spTgt spid="248834"/>
                                        </p:tgtEl>
                                      </p:cBhvr>
                                    </p:animEffect>
                                  </p:childTnLst>
                                </p:cTn>
                              </p:par>
                            </p:childTnLst>
                          </p:cTn>
                        </p:par>
                        <p:par>
                          <p:cTn id="8" fill="hold" nodeType="afterGroup">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60423"/>
                                        </p:tgtEl>
                                        <p:attrNameLst>
                                          <p:attrName>style.visibility</p:attrName>
                                        </p:attrNameLst>
                                      </p:cBhvr>
                                      <p:to>
                                        <p:strVal val="visible"/>
                                      </p:to>
                                    </p:set>
                                    <p:anim calcmode="discrete" valueType="clr">
                                      <p:cBhvr override="childStyle">
                                        <p:cTn id="11" dur="80"/>
                                        <p:tgtEl>
                                          <p:spTgt spid="60423"/>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60423"/>
                                        </p:tgtEl>
                                        <p:attrNameLst>
                                          <p:attrName>fillcolor</p:attrName>
                                        </p:attrNameLst>
                                      </p:cBhvr>
                                      <p:tavLst>
                                        <p:tav tm="0">
                                          <p:val>
                                            <p:clrVal>
                                              <a:schemeClr val="accent2"/>
                                            </p:clrVal>
                                          </p:val>
                                        </p:tav>
                                        <p:tav tm="50000">
                                          <p:val>
                                            <p:clrVal>
                                              <a:schemeClr val="hlink"/>
                                            </p:clrVal>
                                          </p:val>
                                        </p:tav>
                                      </p:tavLst>
                                    </p:anim>
                                    <p:set>
                                      <p:cBhvr>
                                        <p:cTn id="13" dur="80"/>
                                        <p:tgtEl>
                                          <p:spTgt spid="60423"/>
                                        </p:tgtEl>
                                        <p:attrNameLst>
                                          <p:attrName>fill.type</p:attrName>
                                        </p:attrNameLst>
                                      </p:cBhvr>
                                      <p:to>
                                        <p:strVal val="solid"/>
                                      </p:to>
                                    </p:set>
                                  </p:childTnLst>
                                </p:cTn>
                              </p:par>
                            </p:childTnLst>
                          </p:cTn>
                        </p:par>
                        <p:par>
                          <p:cTn id="14" fill="hold" nodeType="afterGroup">
                            <p:stCondLst>
                              <p:cond delay="122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60424"/>
                                        </p:tgtEl>
                                        <p:attrNameLst>
                                          <p:attrName>style.visibility</p:attrName>
                                        </p:attrNameLst>
                                      </p:cBhvr>
                                      <p:to>
                                        <p:strVal val="visible"/>
                                      </p:to>
                                    </p:set>
                                    <p:anim calcmode="discrete" valueType="clr">
                                      <p:cBhvr override="childStyle">
                                        <p:cTn id="17" dur="80"/>
                                        <p:tgtEl>
                                          <p:spTgt spid="60424"/>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60424"/>
                                        </p:tgtEl>
                                        <p:attrNameLst>
                                          <p:attrName>fillcolor</p:attrName>
                                        </p:attrNameLst>
                                      </p:cBhvr>
                                      <p:tavLst>
                                        <p:tav tm="0">
                                          <p:val>
                                            <p:clrVal>
                                              <a:schemeClr val="accent2"/>
                                            </p:clrVal>
                                          </p:val>
                                        </p:tav>
                                        <p:tav tm="50000">
                                          <p:val>
                                            <p:clrVal>
                                              <a:schemeClr val="hlink"/>
                                            </p:clrVal>
                                          </p:val>
                                        </p:tav>
                                      </p:tavLst>
                                    </p:anim>
                                    <p:set>
                                      <p:cBhvr>
                                        <p:cTn id="19" dur="80"/>
                                        <p:tgtEl>
                                          <p:spTgt spid="60424"/>
                                        </p:tgtEl>
                                        <p:attrNameLst>
                                          <p:attrName>fill.type</p:attrName>
                                        </p:attrNameLst>
                                      </p:cBhvr>
                                      <p:to>
                                        <p:strVal val="solid"/>
                                      </p:to>
                                    </p:set>
                                  </p:childTnLst>
                                </p:cTn>
                              </p:par>
                            </p:childTnLst>
                          </p:cTn>
                        </p:par>
                        <p:par>
                          <p:cTn id="20" fill="hold" nodeType="afterGroup">
                            <p:stCondLst>
                              <p:cond delay="178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60426"/>
                                        </p:tgtEl>
                                        <p:attrNameLst>
                                          <p:attrName>style.visibility</p:attrName>
                                        </p:attrNameLst>
                                      </p:cBhvr>
                                      <p:to>
                                        <p:strVal val="visible"/>
                                      </p:to>
                                    </p:set>
                                    <p:anim calcmode="discrete" valueType="clr">
                                      <p:cBhvr override="childStyle">
                                        <p:cTn id="23" dur="80"/>
                                        <p:tgtEl>
                                          <p:spTgt spid="6042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60426"/>
                                        </p:tgtEl>
                                        <p:attrNameLst>
                                          <p:attrName>fillcolor</p:attrName>
                                        </p:attrNameLst>
                                      </p:cBhvr>
                                      <p:tavLst>
                                        <p:tav tm="0">
                                          <p:val>
                                            <p:clrVal>
                                              <a:schemeClr val="accent2"/>
                                            </p:clrVal>
                                          </p:val>
                                        </p:tav>
                                        <p:tav tm="50000">
                                          <p:val>
                                            <p:clrVal>
                                              <a:schemeClr val="hlink"/>
                                            </p:clrVal>
                                          </p:val>
                                        </p:tav>
                                      </p:tavLst>
                                    </p:anim>
                                    <p:set>
                                      <p:cBhvr>
                                        <p:cTn id="25" dur="80"/>
                                        <p:tgtEl>
                                          <p:spTgt spid="60426"/>
                                        </p:tgtEl>
                                        <p:attrNameLst>
                                          <p:attrName>fill.type</p:attrName>
                                        </p:attrNameLst>
                                      </p:cBhvr>
                                      <p:to>
                                        <p:strVal val="solid"/>
                                      </p:to>
                                    </p:set>
                                  </p:childTnLst>
                                </p:cTn>
                              </p:par>
                            </p:childTnLst>
                          </p:cTn>
                        </p:par>
                        <p:par>
                          <p:cTn id="26" fill="hold" nodeType="afterGroup">
                            <p:stCondLst>
                              <p:cond delay="374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60427"/>
                                        </p:tgtEl>
                                        <p:attrNameLst>
                                          <p:attrName>style.visibility</p:attrName>
                                        </p:attrNameLst>
                                      </p:cBhvr>
                                      <p:to>
                                        <p:strVal val="visible"/>
                                      </p:to>
                                    </p:set>
                                    <p:anim calcmode="discrete" valueType="clr">
                                      <p:cBhvr override="childStyle">
                                        <p:cTn id="29" dur="80"/>
                                        <p:tgtEl>
                                          <p:spTgt spid="60427"/>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60427"/>
                                        </p:tgtEl>
                                        <p:attrNameLst>
                                          <p:attrName>fillcolor</p:attrName>
                                        </p:attrNameLst>
                                      </p:cBhvr>
                                      <p:tavLst>
                                        <p:tav tm="0">
                                          <p:val>
                                            <p:clrVal>
                                              <a:schemeClr val="accent2"/>
                                            </p:clrVal>
                                          </p:val>
                                        </p:tav>
                                        <p:tav tm="50000">
                                          <p:val>
                                            <p:clrVal>
                                              <a:schemeClr val="hlink"/>
                                            </p:clrVal>
                                          </p:val>
                                        </p:tav>
                                      </p:tavLst>
                                    </p:anim>
                                    <p:set>
                                      <p:cBhvr>
                                        <p:cTn id="31" dur="80"/>
                                        <p:tgtEl>
                                          <p:spTgt spid="604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4" grpId="0" animBg="1"/>
      <p:bldP spid="60423" grpId="0" animBg="1"/>
      <p:bldP spid="60424" grpId="0" animBg="1"/>
      <p:bldP spid="60426" grpId="0" animBg="1"/>
      <p:bldP spid="604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492125" y="260350"/>
            <a:ext cx="6527800" cy="792163"/>
          </a:xfrm>
          <a:prstGeom prst="cloudCallout">
            <a:avLst>
              <a:gd name="adj1" fmla="val -54185"/>
              <a:gd name="adj2" fmla="val 373847"/>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Ví dụ 3: Đổi giá trị của hai biến x và y</a:t>
            </a:r>
          </a:p>
        </p:txBody>
      </p:sp>
      <p:sp>
        <p:nvSpPr>
          <p:cNvPr id="250883" name="Text Box 3"/>
          <p:cNvSpPr txBox="1">
            <a:spLocks noChangeArrowheads="1"/>
          </p:cNvSpPr>
          <p:nvPr/>
        </p:nvSpPr>
        <p:spPr bwMode="auto">
          <a:xfrm>
            <a:off x="538163" y="1268413"/>
            <a:ext cx="3292475"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1. Xác định bài toán</a:t>
            </a:r>
            <a:endParaRPr lang="en-US" altLang="en-US" sz="2400">
              <a:solidFill>
                <a:srgbClr val="000099"/>
              </a:solidFill>
            </a:endParaRPr>
          </a:p>
        </p:txBody>
      </p:sp>
      <p:sp>
        <p:nvSpPr>
          <p:cNvPr id="250884" name="Text Box 4"/>
          <p:cNvSpPr txBox="1">
            <a:spLocks noChangeArrowheads="1"/>
          </p:cNvSpPr>
          <p:nvPr/>
        </p:nvSpPr>
        <p:spPr bwMode="auto">
          <a:xfrm>
            <a:off x="2339975" y="1882775"/>
            <a:ext cx="1511300" cy="396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000099"/>
                </a:solidFill>
              </a:rPr>
              <a:t> INPUT</a:t>
            </a:r>
            <a:endParaRPr lang="en-US" altLang="en-US" sz="2000">
              <a:solidFill>
                <a:srgbClr val="800000"/>
              </a:solidFill>
            </a:endParaRPr>
          </a:p>
        </p:txBody>
      </p:sp>
      <p:sp>
        <p:nvSpPr>
          <p:cNvPr id="250885" name="Text Box 5"/>
          <p:cNvSpPr txBox="1">
            <a:spLocks noChangeArrowheads="1"/>
          </p:cNvSpPr>
          <p:nvPr/>
        </p:nvSpPr>
        <p:spPr bwMode="auto">
          <a:xfrm>
            <a:off x="2339975" y="2601913"/>
            <a:ext cx="1511300" cy="396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000099"/>
                </a:solidFill>
              </a:rPr>
              <a:t> OUTPUT</a:t>
            </a:r>
          </a:p>
        </p:txBody>
      </p:sp>
      <p:sp>
        <p:nvSpPr>
          <p:cNvPr id="250886" name="Text Box 6"/>
          <p:cNvSpPr txBox="1">
            <a:spLocks noChangeArrowheads="1"/>
          </p:cNvSpPr>
          <p:nvPr/>
        </p:nvSpPr>
        <p:spPr bwMode="auto">
          <a:xfrm>
            <a:off x="3851275" y="1879600"/>
            <a:ext cx="5292725" cy="396875"/>
          </a:xfrm>
          <a:prstGeom prst="rect">
            <a:avLst/>
          </a:prstGeom>
          <a:solidFill>
            <a:srgbClr val="FFFFFF"/>
          </a:soli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Hai biến x và y có giá trị tương ứng là a và b</a:t>
            </a:r>
            <a:endParaRPr lang="en-US" altLang="en-US" sz="2000">
              <a:solidFill>
                <a:srgbClr val="800000"/>
              </a:solidFill>
            </a:endParaRPr>
          </a:p>
        </p:txBody>
      </p:sp>
      <p:sp>
        <p:nvSpPr>
          <p:cNvPr id="250887" name="Text Box 7"/>
          <p:cNvSpPr txBox="1">
            <a:spLocks noChangeArrowheads="1"/>
          </p:cNvSpPr>
          <p:nvPr/>
        </p:nvSpPr>
        <p:spPr bwMode="auto">
          <a:xfrm>
            <a:off x="3851275" y="2598738"/>
            <a:ext cx="5292725" cy="396875"/>
          </a:xfrm>
          <a:prstGeom prst="rect">
            <a:avLst/>
          </a:prstGeom>
          <a:solidFill>
            <a:srgbClr val="FFFFFF"/>
          </a:soli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Hai biến x và y có giá trị tương ứng là b và a</a:t>
            </a:r>
          </a:p>
        </p:txBody>
      </p:sp>
      <p:sp>
        <p:nvSpPr>
          <p:cNvPr id="250888" name="Text Box 8"/>
          <p:cNvSpPr txBox="1">
            <a:spLocks noChangeArrowheads="1"/>
          </p:cNvSpPr>
          <p:nvPr/>
        </p:nvSpPr>
        <p:spPr bwMode="auto">
          <a:xfrm>
            <a:off x="611188" y="3468688"/>
            <a:ext cx="3960812"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2. Mô tả thuật toán </a:t>
            </a:r>
            <a:endParaRPr lang="en-US" altLang="en-US" sz="2400">
              <a:solidFill>
                <a:srgbClr val="000099"/>
              </a:solidFill>
            </a:endParaRPr>
          </a:p>
        </p:txBody>
      </p:sp>
      <p:sp>
        <p:nvSpPr>
          <p:cNvPr id="60423" name="Text Box 7"/>
          <p:cNvSpPr txBox="1">
            <a:spLocks noChangeArrowheads="1"/>
          </p:cNvSpPr>
          <p:nvPr/>
        </p:nvSpPr>
        <p:spPr bwMode="auto">
          <a:xfrm>
            <a:off x="2411413" y="4291013"/>
            <a:ext cx="3960812" cy="4270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Bước1 : z ← x; </a:t>
            </a:r>
          </a:p>
        </p:txBody>
      </p:sp>
      <p:sp>
        <p:nvSpPr>
          <p:cNvPr id="60424" name="Text Box 8"/>
          <p:cNvSpPr txBox="1">
            <a:spLocks noChangeArrowheads="1"/>
          </p:cNvSpPr>
          <p:nvPr/>
        </p:nvSpPr>
        <p:spPr bwMode="auto">
          <a:xfrm>
            <a:off x="2411413" y="5053013"/>
            <a:ext cx="3960812" cy="4270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2 : x ← y; </a:t>
            </a:r>
          </a:p>
        </p:txBody>
      </p:sp>
      <p:sp>
        <p:nvSpPr>
          <p:cNvPr id="60426" name="Text Box 10"/>
          <p:cNvSpPr txBox="1">
            <a:spLocks noChangeArrowheads="1"/>
          </p:cNvSpPr>
          <p:nvPr/>
        </p:nvSpPr>
        <p:spPr bwMode="auto">
          <a:xfrm>
            <a:off x="2411413" y="5810250"/>
            <a:ext cx="3960812" cy="4270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3 : y ← z; </a:t>
            </a:r>
          </a:p>
        </p:txBody>
      </p:sp>
    </p:spTree>
    <p:extLst>
      <p:ext uri="{BB962C8B-B14F-4D97-AF65-F5344CB8AC3E}">
        <p14:creationId xmlns:p14="http://schemas.microsoft.com/office/powerpoint/2010/main" val="34936091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50883"/>
                                        </p:tgtEl>
                                        <p:attrNameLst>
                                          <p:attrName>style.visibility</p:attrName>
                                        </p:attrNameLst>
                                      </p:cBhvr>
                                      <p:to>
                                        <p:strVal val="visible"/>
                                      </p:to>
                                    </p:set>
                                    <p:animEffect transition="in" filter="wipe(left)">
                                      <p:cBhvr>
                                        <p:cTn id="13" dur="500"/>
                                        <p:tgtEl>
                                          <p:spTgt spid="25088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50884"/>
                                        </p:tgtEl>
                                        <p:attrNameLst>
                                          <p:attrName>style.visibility</p:attrName>
                                        </p:attrNameLst>
                                      </p:cBhvr>
                                      <p:to>
                                        <p:strVal val="visible"/>
                                      </p:to>
                                    </p:set>
                                    <p:animEffect transition="in" filter="wipe(left)">
                                      <p:cBhvr>
                                        <p:cTn id="18" dur="500"/>
                                        <p:tgtEl>
                                          <p:spTgt spid="25088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50885"/>
                                        </p:tgtEl>
                                        <p:attrNameLst>
                                          <p:attrName>style.visibility</p:attrName>
                                        </p:attrNameLst>
                                      </p:cBhvr>
                                      <p:to>
                                        <p:strVal val="visible"/>
                                      </p:to>
                                    </p:set>
                                    <p:animEffect transition="in" filter="wipe(left)">
                                      <p:cBhvr>
                                        <p:cTn id="23" dur="500"/>
                                        <p:tgtEl>
                                          <p:spTgt spid="250885"/>
                                        </p:tgtEl>
                                      </p:cBhvr>
                                    </p:animEffect>
                                  </p:childTnLst>
                                </p:cTn>
                              </p:par>
                            </p:childTnLst>
                          </p:cTn>
                        </p:par>
                        <p:par>
                          <p:cTn id="24" fill="hold" nodeType="afterGroup">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250886"/>
                                        </p:tgtEl>
                                        <p:attrNameLst>
                                          <p:attrName>style.visibility</p:attrName>
                                        </p:attrNameLst>
                                      </p:cBhvr>
                                      <p:to>
                                        <p:strVal val="visible"/>
                                      </p:to>
                                    </p:set>
                                    <p:animEffect transition="in" filter="wipe(left)">
                                      <p:cBhvr>
                                        <p:cTn id="27" dur="500"/>
                                        <p:tgtEl>
                                          <p:spTgt spid="250886"/>
                                        </p:tgtEl>
                                      </p:cBhvr>
                                    </p:animEffect>
                                  </p:childTnLst>
                                </p:cTn>
                              </p:par>
                            </p:childTnLst>
                          </p:cTn>
                        </p:par>
                        <p:par>
                          <p:cTn id="28" fill="hold" nodeType="afterGroup">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250887"/>
                                        </p:tgtEl>
                                        <p:attrNameLst>
                                          <p:attrName>style.visibility</p:attrName>
                                        </p:attrNameLst>
                                      </p:cBhvr>
                                      <p:to>
                                        <p:strVal val="visible"/>
                                      </p:to>
                                    </p:set>
                                    <p:animEffect transition="in" filter="wipe(left)">
                                      <p:cBhvr>
                                        <p:cTn id="31" dur="500"/>
                                        <p:tgtEl>
                                          <p:spTgt spid="25088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50888"/>
                                        </p:tgtEl>
                                        <p:attrNameLst>
                                          <p:attrName>style.visibility</p:attrName>
                                        </p:attrNameLst>
                                      </p:cBhvr>
                                      <p:to>
                                        <p:strVal val="visible"/>
                                      </p:to>
                                    </p:set>
                                    <p:animEffect transition="in" filter="wipe(left)">
                                      <p:cBhvr>
                                        <p:cTn id="36" dur="500"/>
                                        <p:tgtEl>
                                          <p:spTgt spid="250888"/>
                                        </p:tgtEl>
                                      </p:cBhvr>
                                    </p:animEffect>
                                  </p:childTnLst>
                                </p:cTn>
                              </p:par>
                            </p:childTnLst>
                          </p:cTn>
                        </p:par>
                        <p:par>
                          <p:cTn id="37" fill="hold" nodeType="afterGroup">
                            <p:stCondLst>
                              <p:cond delay="50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60423"/>
                                        </p:tgtEl>
                                        <p:attrNameLst>
                                          <p:attrName>style.visibility</p:attrName>
                                        </p:attrNameLst>
                                      </p:cBhvr>
                                      <p:to>
                                        <p:strVal val="visible"/>
                                      </p:to>
                                    </p:set>
                                    <p:anim calcmode="discrete" valueType="clr">
                                      <p:cBhvr override="childStyle">
                                        <p:cTn id="40" dur="80"/>
                                        <p:tgtEl>
                                          <p:spTgt spid="60423"/>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60423"/>
                                        </p:tgtEl>
                                        <p:attrNameLst>
                                          <p:attrName>fillcolor</p:attrName>
                                        </p:attrNameLst>
                                      </p:cBhvr>
                                      <p:tavLst>
                                        <p:tav tm="0">
                                          <p:val>
                                            <p:clrVal>
                                              <a:schemeClr val="accent2"/>
                                            </p:clrVal>
                                          </p:val>
                                        </p:tav>
                                        <p:tav tm="50000">
                                          <p:val>
                                            <p:clrVal>
                                              <a:schemeClr val="hlink"/>
                                            </p:clrVal>
                                          </p:val>
                                        </p:tav>
                                      </p:tavLst>
                                    </p:anim>
                                    <p:set>
                                      <p:cBhvr>
                                        <p:cTn id="42" dur="80"/>
                                        <p:tgtEl>
                                          <p:spTgt spid="60423"/>
                                        </p:tgtEl>
                                        <p:attrNameLst>
                                          <p:attrName>fill.type</p:attrName>
                                        </p:attrNameLst>
                                      </p:cBhvr>
                                      <p:to>
                                        <p:strVal val="solid"/>
                                      </p:to>
                                    </p:set>
                                  </p:childTnLst>
                                </p:cTn>
                              </p:par>
                            </p:childTnLst>
                          </p:cTn>
                        </p:par>
                        <p:par>
                          <p:cTn id="43" fill="hold" nodeType="afterGroup">
                            <p:stCondLst>
                              <p:cond delay="980"/>
                            </p:stCondLst>
                            <p:childTnLst>
                              <p:par>
                                <p:cTn id="44" presetID="27" presetClass="entr" presetSubtype="0" fill="hold" grpId="0" nodeType="afterEffect">
                                  <p:stCondLst>
                                    <p:cond delay="0"/>
                                  </p:stCondLst>
                                  <p:iterate type="lt">
                                    <p:tmPct val="50000"/>
                                  </p:iterate>
                                  <p:childTnLst>
                                    <p:set>
                                      <p:cBhvr>
                                        <p:cTn id="45" dur="1" fill="hold">
                                          <p:stCondLst>
                                            <p:cond delay="0"/>
                                          </p:stCondLst>
                                        </p:cTn>
                                        <p:tgtEl>
                                          <p:spTgt spid="60424"/>
                                        </p:tgtEl>
                                        <p:attrNameLst>
                                          <p:attrName>style.visibility</p:attrName>
                                        </p:attrNameLst>
                                      </p:cBhvr>
                                      <p:to>
                                        <p:strVal val="visible"/>
                                      </p:to>
                                    </p:set>
                                    <p:anim calcmode="discrete" valueType="clr">
                                      <p:cBhvr override="childStyle">
                                        <p:cTn id="46" dur="80"/>
                                        <p:tgtEl>
                                          <p:spTgt spid="60424"/>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60424"/>
                                        </p:tgtEl>
                                        <p:attrNameLst>
                                          <p:attrName>fillcolor</p:attrName>
                                        </p:attrNameLst>
                                      </p:cBhvr>
                                      <p:tavLst>
                                        <p:tav tm="0">
                                          <p:val>
                                            <p:clrVal>
                                              <a:schemeClr val="accent2"/>
                                            </p:clrVal>
                                          </p:val>
                                        </p:tav>
                                        <p:tav tm="50000">
                                          <p:val>
                                            <p:clrVal>
                                              <a:schemeClr val="hlink"/>
                                            </p:clrVal>
                                          </p:val>
                                        </p:tav>
                                      </p:tavLst>
                                    </p:anim>
                                    <p:set>
                                      <p:cBhvr>
                                        <p:cTn id="48" dur="80"/>
                                        <p:tgtEl>
                                          <p:spTgt spid="60424"/>
                                        </p:tgtEl>
                                        <p:attrNameLst>
                                          <p:attrName>fill.type</p:attrName>
                                        </p:attrNameLst>
                                      </p:cBhvr>
                                      <p:to>
                                        <p:strVal val="solid"/>
                                      </p:to>
                                    </p:set>
                                  </p:childTnLst>
                                </p:cTn>
                              </p:par>
                            </p:childTnLst>
                          </p:cTn>
                        </p:par>
                        <p:par>
                          <p:cTn id="49" fill="hold" nodeType="afterGroup">
                            <p:stCondLst>
                              <p:cond delay="1460"/>
                            </p:stCondLst>
                            <p:childTnLst>
                              <p:par>
                                <p:cTn id="50" presetID="27" presetClass="entr" presetSubtype="0" fill="hold" grpId="0" nodeType="afterEffect">
                                  <p:stCondLst>
                                    <p:cond delay="0"/>
                                  </p:stCondLst>
                                  <p:iterate type="lt">
                                    <p:tmPct val="50000"/>
                                  </p:iterate>
                                  <p:childTnLst>
                                    <p:set>
                                      <p:cBhvr>
                                        <p:cTn id="51" dur="1" fill="hold">
                                          <p:stCondLst>
                                            <p:cond delay="0"/>
                                          </p:stCondLst>
                                        </p:cTn>
                                        <p:tgtEl>
                                          <p:spTgt spid="60426"/>
                                        </p:tgtEl>
                                        <p:attrNameLst>
                                          <p:attrName>style.visibility</p:attrName>
                                        </p:attrNameLst>
                                      </p:cBhvr>
                                      <p:to>
                                        <p:strVal val="visible"/>
                                      </p:to>
                                    </p:set>
                                    <p:anim calcmode="discrete" valueType="clr">
                                      <p:cBhvr override="childStyle">
                                        <p:cTn id="52" dur="80"/>
                                        <p:tgtEl>
                                          <p:spTgt spid="60426"/>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60426"/>
                                        </p:tgtEl>
                                        <p:attrNameLst>
                                          <p:attrName>fillcolor</p:attrName>
                                        </p:attrNameLst>
                                      </p:cBhvr>
                                      <p:tavLst>
                                        <p:tav tm="0">
                                          <p:val>
                                            <p:clrVal>
                                              <a:schemeClr val="accent2"/>
                                            </p:clrVal>
                                          </p:val>
                                        </p:tav>
                                        <p:tav tm="50000">
                                          <p:val>
                                            <p:clrVal>
                                              <a:schemeClr val="hlink"/>
                                            </p:clrVal>
                                          </p:val>
                                        </p:tav>
                                      </p:tavLst>
                                    </p:anim>
                                    <p:set>
                                      <p:cBhvr>
                                        <p:cTn id="54" dur="80"/>
                                        <p:tgtEl>
                                          <p:spTgt spid="6042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250883" grpId="0" animBg="1"/>
      <p:bldP spid="250884" grpId="0" animBg="1"/>
      <p:bldP spid="250885" grpId="0" animBg="1"/>
      <p:bldP spid="250886" grpId="0" animBg="1"/>
      <p:bldP spid="250887" grpId="0" animBg="1"/>
      <p:bldP spid="250888" grpId="0" animBg="1"/>
      <p:bldP spid="60423" grpId="0" animBg="1"/>
      <p:bldP spid="60424" grpId="0" animBg="1"/>
      <p:bldP spid="604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492125" y="260350"/>
            <a:ext cx="6527800" cy="1223963"/>
          </a:xfrm>
          <a:prstGeom prst="cloudCallout">
            <a:avLst>
              <a:gd name="adj1" fmla="val -54185"/>
              <a:gd name="adj2" fmla="val 224319"/>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Ví dụ 4: Cho hai số thực a và b. Hãy cho biết kết quả so sánh hai số đó dưới dạng “a lớn hơn b”, “a nhỏ hơn b”, “a bằng b”, </a:t>
            </a:r>
          </a:p>
        </p:txBody>
      </p:sp>
      <p:sp>
        <p:nvSpPr>
          <p:cNvPr id="252931" name="Text Box 3"/>
          <p:cNvSpPr txBox="1">
            <a:spLocks noChangeArrowheads="1"/>
          </p:cNvSpPr>
          <p:nvPr/>
        </p:nvSpPr>
        <p:spPr bwMode="auto">
          <a:xfrm>
            <a:off x="538163" y="1628775"/>
            <a:ext cx="3292475"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1. Xác định bài toán</a:t>
            </a:r>
            <a:endParaRPr lang="en-US" altLang="en-US" sz="2400">
              <a:solidFill>
                <a:srgbClr val="000099"/>
              </a:solidFill>
            </a:endParaRPr>
          </a:p>
        </p:txBody>
      </p:sp>
      <p:sp>
        <p:nvSpPr>
          <p:cNvPr id="252932" name="Text Box 4"/>
          <p:cNvSpPr txBox="1">
            <a:spLocks noChangeArrowheads="1"/>
          </p:cNvSpPr>
          <p:nvPr/>
        </p:nvSpPr>
        <p:spPr bwMode="auto">
          <a:xfrm>
            <a:off x="2339975" y="2243138"/>
            <a:ext cx="1511300" cy="396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000099"/>
                </a:solidFill>
              </a:rPr>
              <a:t> INPUT</a:t>
            </a:r>
            <a:endParaRPr lang="en-US" altLang="en-US" sz="2000">
              <a:solidFill>
                <a:srgbClr val="800000"/>
              </a:solidFill>
            </a:endParaRPr>
          </a:p>
        </p:txBody>
      </p:sp>
      <p:sp>
        <p:nvSpPr>
          <p:cNvPr id="252933" name="Text Box 5"/>
          <p:cNvSpPr txBox="1">
            <a:spLocks noChangeArrowheads="1"/>
          </p:cNvSpPr>
          <p:nvPr/>
        </p:nvSpPr>
        <p:spPr bwMode="auto">
          <a:xfrm>
            <a:off x="2339975" y="2962275"/>
            <a:ext cx="1511300" cy="396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000099"/>
                </a:solidFill>
              </a:rPr>
              <a:t> OUTPUT</a:t>
            </a:r>
          </a:p>
        </p:txBody>
      </p:sp>
      <p:sp>
        <p:nvSpPr>
          <p:cNvPr id="252934" name="Text Box 6"/>
          <p:cNvSpPr txBox="1">
            <a:spLocks noChangeArrowheads="1"/>
          </p:cNvSpPr>
          <p:nvPr/>
        </p:nvSpPr>
        <p:spPr bwMode="auto">
          <a:xfrm>
            <a:off x="3851275" y="2239963"/>
            <a:ext cx="3313113" cy="396875"/>
          </a:xfrm>
          <a:prstGeom prst="rect">
            <a:avLst/>
          </a:prstGeom>
          <a:solidFill>
            <a:srgbClr val="FFFFFF"/>
          </a:soli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Hai số thực a và b</a:t>
            </a:r>
            <a:endParaRPr lang="en-US" altLang="en-US" sz="2000">
              <a:solidFill>
                <a:srgbClr val="800000"/>
              </a:solidFill>
            </a:endParaRPr>
          </a:p>
        </p:txBody>
      </p:sp>
      <p:sp>
        <p:nvSpPr>
          <p:cNvPr id="252935" name="Text Box 7"/>
          <p:cNvSpPr txBox="1">
            <a:spLocks noChangeArrowheads="1"/>
          </p:cNvSpPr>
          <p:nvPr/>
        </p:nvSpPr>
        <p:spPr bwMode="auto">
          <a:xfrm>
            <a:off x="3851275" y="2959100"/>
            <a:ext cx="3313113" cy="396875"/>
          </a:xfrm>
          <a:prstGeom prst="rect">
            <a:avLst/>
          </a:prstGeom>
          <a:solidFill>
            <a:srgbClr val="FFFFFF"/>
          </a:soli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Kết quả so sánh</a:t>
            </a:r>
          </a:p>
        </p:txBody>
      </p:sp>
      <p:sp>
        <p:nvSpPr>
          <p:cNvPr id="252936" name="Text Box 8"/>
          <p:cNvSpPr txBox="1">
            <a:spLocks noChangeArrowheads="1"/>
          </p:cNvSpPr>
          <p:nvPr/>
        </p:nvSpPr>
        <p:spPr bwMode="auto">
          <a:xfrm>
            <a:off x="611188" y="3716338"/>
            <a:ext cx="3960812"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2. Mô tả thuật toán </a:t>
            </a:r>
            <a:endParaRPr lang="en-US" altLang="en-US" sz="2400">
              <a:solidFill>
                <a:srgbClr val="000099"/>
              </a:solidFill>
            </a:endParaRPr>
          </a:p>
        </p:txBody>
      </p:sp>
      <p:sp>
        <p:nvSpPr>
          <p:cNvPr id="60423" name="Text Box 7"/>
          <p:cNvSpPr txBox="1">
            <a:spLocks noChangeArrowheads="1"/>
          </p:cNvSpPr>
          <p:nvPr/>
        </p:nvSpPr>
        <p:spPr bwMode="auto">
          <a:xfrm>
            <a:off x="1476375" y="4538663"/>
            <a:ext cx="7056438" cy="4270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Bước1 : Nếu a &gt; b, kết quả là “a lớn hơn b”; </a:t>
            </a:r>
          </a:p>
        </p:txBody>
      </p:sp>
      <p:sp>
        <p:nvSpPr>
          <p:cNvPr id="60424" name="Text Box 8"/>
          <p:cNvSpPr txBox="1">
            <a:spLocks noChangeArrowheads="1"/>
          </p:cNvSpPr>
          <p:nvPr/>
        </p:nvSpPr>
        <p:spPr bwMode="auto">
          <a:xfrm>
            <a:off x="1476375" y="5300663"/>
            <a:ext cx="7343775" cy="7620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2 : Nếu a &lt; b, kết quả là “a nhỏ hơn b”; ngược lại là “a bằng b”; </a:t>
            </a:r>
          </a:p>
        </p:txBody>
      </p:sp>
      <p:sp>
        <p:nvSpPr>
          <p:cNvPr id="60426" name="Text Box 10"/>
          <p:cNvSpPr txBox="1">
            <a:spLocks noChangeArrowheads="1"/>
          </p:cNvSpPr>
          <p:nvPr/>
        </p:nvSpPr>
        <p:spPr bwMode="auto">
          <a:xfrm>
            <a:off x="1476375" y="6308725"/>
            <a:ext cx="3960813"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3 : Kết thúc thuật toán; </a:t>
            </a:r>
          </a:p>
        </p:txBody>
      </p:sp>
    </p:spTree>
    <p:extLst>
      <p:ext uri="{BB962C8B-B14F-4D97-AF65-F5344CB8AC3E}">
        <p14:creationId xmlns:p14="http://schemas.microsoft.com/office/powerpoint/2010/main" val="19955154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52931"/>
                                        </p:tgtEl>
                                        <p:attrNameLst>
                                          <p:attrName>style.visibility</p:attrName>
                                        </p:attrNameLst>
                                      </p:cBhvr>
                                      <p:to>
                                        <p:strVal val="visible"/>
                                      </p:to>
                                    </p:set>
                                    <p:animEffect transition="in" filter="wipe(left)">
                                      <p:cBhvr>
                                        <p:cTn id="13" dur="500"/>
                                        <p:tgtEl>
                                          <p:spTgt spid="25293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52932"/>
                                        </p:tgtEl>
                                        <p:attrNameLst>
                                          <p:attrName>style.visibility</p:attrName>
                                        </p:attrNameLst>
                                      </p:cBhvr>
                                      <p:to>
                                        <p:strVal val="visible"/>
                                      </p:to>
                                    </p:set>
                                    <p:animEffect transition="in" filter="wipe(left)">
                                      <p:cBhvr>
                                        <p:cTn id="18" dur="500"/>
                                        <p:tgtEl>
                                          <p:spTgt spid="25293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52933"/>
                                        </p:tgtEl>
                                        <p:attrNameLst>
                                          <p:attrName>style.visibility</p:attrName>
                                        </p:attrNameLst>
                                      </p:cBhvr>
                                      <p:to>
                                        <p:strVal val="visible"/>
                                      </p:to>
                                    </p:set>
                                    <p:animEffect transition="in" filter="wipe(left)">
                                      <p:cBhvr>
                                        <p:cTn id="23" dur="500"/>
                                        <p:tgtEl>
                                          <p:spTgt spid="252933"/>
                                        </p:tgtEl>
                                      </p:cBhvr>
                                    </p:animEffect>
                                  </p:childTnLst>
                                </p:cTn>
                              </p:par>
                            </p:childTnLst>
                          </p:cTn>
                        </p:par>
                        <p:par>
                          <p:cTn id="24" fill="hold" nodeType="afterGroup">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252934"/>
                                        </p:tgtEl>
                                        <p:attrNameLst>
                                          <p:attrName>style.visibility</p:attrName>
                                        </p:attrNameLst>
                                      </p:cBhvr>
                                      <p:to>
                                        <p:strVal val="visible"/>
                                      </p:to>
                                    </p:set>
                                    <p:animEffect transition="in" filter="wipe(left)">
                                      <p:cBhvr>
                                        <p:cTn id="27" dur="500"/>
                                        <p:tgtEl>
                                          <p:spTgt spid="252934"/>
                                        </p:tgtEl>
                                      </p:cBhvr>
                                    </p:animEffect>
                                  </p:childTnLst>
                                </p:cTn>
                              </p:par>
                            </p:childTnLst>
                          </p:cTn>
                        </p:par>
                        <p:par>
                          <p:cTn id="28" fill="hold" nodeType="afterGroup">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252935"/>
                                        </p:tgtEl>
                                        <p:attrNameLst>
                                          <p:attrName>style.visibility</p:attrName>
                                        </p:attrNameLst>
                                      </p:cBhvr>
                                      <p:to>
                                        <p:strVal val="visible"/>
                                      </p:to>
                                    </p:set>
                                    <p:animEffect transition="in" filter="wipe(left)">
                                      <p:cBhvr>
                                        <p:cTn id="31" dur="500"/>
                                        <p:tgtEl>
                                          <p:spTgt spid="25293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52936"/>
                                        </p:tgtEl>
                                        <p:attrNameLst>
                                          <p:attrName>style.visibility</p:attrName>
                                        </p:attrNameLst>
                                      </p:cBhvr>
                                      <p:to>
                                        <p:strVal val="visible"/>
                                      </p:to>
                                    </p:set>
                                    <p:animEffect transition="in" filter="wipe(left)">
                                      <p:cBhvr>
                                        <p:cTn id="36" dur="500"/>
                                        <p:tgtEl>
                                          <p:spTgt spid="252936"/>
                                        </p:tgtEl>
                                      </p:cBhvr>
                                    </p:animEffect>
                                  </p:childTnLst>
                                </p:cTn>
                              </p:par>
                            </p:childTnLst>
                          </p:cTn>
                        </p:par>
                        <p:par>
                          <p:cTn id="37" fill="hold" nodeType="afterGroup">
                            <p:stCondLst>
                              <p:cond delay="50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60423"/>
                                        </p:tgtEl>
                                        <p:attrNameLst>
                                          <p:attrName>style.visibility</p:attrName>
                                        </p:attrNameLst>
                                      </p:cBhvr>
                                      <p:to>
                                        <p:strVal val="visible"/>
                                      </p:to>
                                    </p:set>
                                    <p:anim calcmode="discrete" valueType="clr">
                                      <p:cBhvr override="childStyle">
                                        <p:cTn id="40" dur="80"/>
                                        <p:tgtEl>
                                          <p:spTgt spid="60423"/>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60423"/>
                                        </p:tgtEl>
                                        <p:attrNameLst>
                                          <p:attrName>fillcolor</p:attrName>
                                        </p:attrNameLst>
                                      </p:cBhvr>
                                      <p:tavLst>
                                        <p:tav tm="0">
                                          <p:val>
                                            <p:clrVal>
                                              <a:schemeClr val="accent2"/>
                                            </p:clrVal>
                                          </p:val>
                                        </p:tav>
                                        <p:tav tm="50000">
                                          <p:val>
                                            <p:clrVal>
                                              <a:schemeClr val="hlink"/>
                                            </p:clrVal>
                                          </p:val>
                                        </p:tav>
                                      </p:tavLst>
                                    </p:anim>
                                    <p:set>
                                      <p:cBhvr>
                                        <p:cTn id="42" dur="80"/>
                                        <p:tgtEl>
                                          <p:spTgt spid="60423"/>
                                        </p:tgtEl>
                                        <p:attrNameLst>
                                          <p:attrName>fill.type</p:attrName>
                                        </p:attrNameLst>
                                      </p:cBhvr>
                                      <p:to>
                                        <p:strVal val="solid"/>
                                      </p:to>
                                    </p:set>
                                  </p:childTnLst>
                                </p:cTn>
                              </p:par>
                            </p:childTnLst>
                          </p:cTn>
                        </p:par>
                        <p:par>
                          <p:cTn id="43" fill="hold" nodeType="afterGroup">
                            <p:stCondLst>
                              <p:cond delay="2060"/>
                            </p:stCondLst>
                            <p:childTnLst>
                              <p:par>
                                <p:cTn id="44" presetID="27" presetClass="entr" presetSubtype="0" fill="hold" grpId="0" nodeType="afterEffect">
                                  <p:stCondLst>
                                    <p:cond delay="0"/>
                                  </p:stCondLst>
                                  <p:iterate type="lt">
                                    <p:tmPct val="50000"/>
                                  </p:iterate>
                                  <p:childTnLst>
                                    <p:set>
                                      <p:cBhvr>
                                        <p:cTn id="45" dur="1" fill="hold">
                                          <p:stCondLst>
                                            <p:cond delay="0"/>
                                          </p:stCondLst>
                                        </p:cTn>
                                        <p:tgtEl>
                                          <p:spTgt spid="60424"/>
                                        </p:tgtEl>
                                        <p:attrNameLst>
                                          <p:attrName>style.visibility</p:attrName>
                                        </p:attrNameLst>
                                      </p:cBhvr>
                                      <p:to>
                                        <p:strVal val="visible"/>
                                      </p:to>
                                    </p:set>
                                    <p:anim calcmode="discrete" valueType="clr">
                                      <p:cBhvr override="childStyle">
                                        <p:cTn id="46" dur="80"/>
                                        <p:tgtEl>
                                          <p:spTgt spid="60424"/>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60424"/>
                                        </p:tgtEl>
                                        <p:attrNameLst>
                                          <p:attrName>fillcolor</p:attrName>
                                        </p:attrNameLst>
                                      </p:cBhvr>
                                      <p:tavLst>
                                        <p:tav tm="0">
                                          <p:val>
                                            <p:clrVal>
                                              <a:schemeClr val="accent2"/>
                                            </p:clrVal>
                                          </p:val>
                                        </p:tav>
                                        <p:tav tm="50000">
                                          <p:val>
                                            <p:clrVal>
                                              <a:schemeClr val="hlink"/>
                                            </p:clrVal>
                                          </p:val>
                                        </p:tav>
                                      </p:tavLst>
                                    </p:anim>
                                    <p:set>
                                      <p:cBhvr>
                                        <p:cTn id="48" dur="80"/>
                                        <p:tgtEl>
                                          <p:spTgt spid="60424"/>
                                        </p:tgtEl>
                                        <p:attrNameLst>
                                          <p:attrName>fill.type</p:attrName>
                                        </p:attrNameLst>
                                      </p:cBhvr>
                                      <p:to>
                                        <p:strVal val="solid"/>
                                      </p:to>
                                    </p:set>
                                  </p:childTnLst>
                                </p:cTn>
                              </p:par>
                            </p:childTnLst>
                          </p:cTn>
                        </p:par>
                        <p:par>
                          <p:cTn id="49" fill="hold" nodeType="afterGroup">
                            <p:stCondLst>
                              <p:cond delay="4540"/>
                            </p:stCondLst>
                            <p:childTnLst>
                              <p:par>
                                <p:cTn id="50" presetID="27" presetClass="entr" presetSubtype="0" fill="hold" grpId="0" nodeType="afterEffect">
                                  <p:stCondLst>
                                    <p:cond delay="0"/>
                                  </p:stCondLst>
                                  <p:iterate type="lt">
                                    <p:tmPct val="50000"/>
                                  </p:iterate>
                                  <p:childTnLst>
                                    <p:set>
                                      <p:cBhvr>
                                        <p:cTn id="51" dur="1" fill="hold">
                                          <p:stCondLst>
                                            <p:cond delay="0"/>
                                          </p:stCondLst>
                                        </p:cTn>
                                        <p:tgtEl>
                                          <p:spTgt spid="60426"/>
                                        </p:tgtEl>
                                        <p:attrNameLst>
                                          <p:attrName>style.visibility</p:attrName>
                                        </p:attrNameLst>
                                      </p:cBhvr>
                                      <p:to>
                                        <p:strVal val="visible"/>
                                      </p:to>
                                    </p:set>
                                    <p:anim calcmode="discrete" valueType="clr">
                                      <p:cBhvr override="childStyle">
                                        <p:cTn id="52" dur="80"/>
                                        <p:tgtEl>
                                          <p:spTgt spid="60426"/>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60426"/>
                                        </p:tgtEl>
                                        <p:attrNameLst>
                                          <p:attrName>fillcolor</p:attrName>
                                        </p:attrNameLst>
                                      </p:cBhvr>
                                      <p:tavLst>
                                        <p:tav tm="0">
                                          <p:val>
                                            <p:clrVal>
                                              <a:schemeClr val="accent2"/>
                                            </p:clrVal>
                                          </p:val>
                                        </p:tav>
                                        <p:tav tm="50000">
                                          <p:val>
                                            <p:clrVal>
                                              <a:schemeClr val="hlink"/>
                                            </p:clrVal>
                                          </p:val>
                                        </p:tav>
                                      </p:tavLst>
                                    </p:anim>
                                    <p:set>
                                      <p:cBhvr>
                                        <p:cTn id="54" dur="80"/>
                                        <p:tgtEl>
                                          <p:spTgt spid="6042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252931" grpId="0" animBg="1"/>
      <p:bldP spid="252932" grpId="0" animBg="1"/>
      <p:bldP spid="252933" grpId="0" animBg="1"/>
      <p:bldP spid="252934" grpId="0" animBg="1"/>
      <p:bldP spid="252935" grpId="0" animBg="1"/>
      <p:bldP spid="252936" grpId="0" animBg="1"/>
      <p:bldP spid="60423" grpId="0" animBg="1"/>
      <p:bldP spid="60424" grpId="0" animBg="1"/>
      <p:bldP spid="604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978" name="Picture 2" descr="online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9624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979" name="Picture 3" descr="online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886200"/>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980" name="Picture 4" descr="online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3733800"/>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5" name="Picture 5" descr="online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352800"/>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982" name="Picture 6" descr="online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5814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7" name="Picture 7" descr="kitty"/>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0" y="1524000"/>
            <a:ext cx="106680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8" name="Picture 8" descr="kitty"/>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0" y="3476625"/>
            <a:ext cx="106680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9" name="AutoShape 9"/>
          <p:cNvSpPr>
            <a:spLocks noChangeArrowheads="1"/>
          </p:cNvSpPr>
          <p:nvPr/>
        </p:nvSpPr>
        <p:spPr bwMode="auto">
          <a:xfrm>
            <a:off x="609600" y="1905000"/>
            <a:ext cx="2362200" cy="1295400"/>
          </a:xfrm>
          <a:prstGeom prst="cloudCallout">
            <a:avLst>
              <a:gd name="adj1" fmla="val -30042"/>
              <a:gd name="adj2" fmla="val 94731"/>
            </a:avLst>
          </a:prstGeom>
          <a:gradFill rotWithShape="1">
            <a:gsLst>
              <a:gs pos="0">
                <a:srgbClr val="FFFFFF"/>
              </a:gs>
              <a:gs pos="100000">
                <a:srgbClr val="FF99FF"/>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000">
                <a:solidFill>
                  <a:srgbClr val="000066"/>
                </a:solidFill>
              </a:rPr>
              <a:t>Quả này lớn nhất</a:t>
            </a:r>
          </a:p>
        </p:txBody>
      </p:sp>
      <p:sp>
        <p:nvSpPr>
          <p:cNvPr id="112650" name="AutoShape 10"/>
          <p:cNvSpPr>
            <a:spLocks noChangeArrowheads="1"/>
          </p:cNvSpPr>
          <p:nvPr/>
        </p:nvSpPr>
        <p:spPr bwMode="auto">
          <a:xfrm>
            <a:off x="3733800" y="1295400"/>
            <a:ext cx="2362200" cy="1295400"/>
          </a:xfrm>
          <a:prstGeom prst="cloudCallout">
            <a:avLst>
              <a:gd name="adj1" fmla="val -30042"/>
              <a:gd name="adj2" fmla="val 94731"/>
            </a:avLst>
          </a:prstGeom>
          <a:gradFill rotWithShape="1">
            <a:gsLst>
              <a:gs pos="0">
                <a:srgbClr val="FFFFFF"/>
              </a:gs>
              <a:gs pos="100000">
                <a:srgbClr val="FF99FF"/>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000">
                <a:solidFill>
                  <a:srgbClr val="000066"/>
                </a:solidFill>
              </a:rPr>
              <a:t>Quả này mới lớn nhất ?</a:t>
            </a:r>
          </a:p>
        </p:txBody>
      </p:sp>
      <p:sp>
        <p:nvSpPr>
          <p:cNvPr id="112651" name="AutoShape 11"/>
          <p:cNvSpPr>
            <a:spLocks noChangeArrowheads="1"/>
          </p:cNvSpPr>
          <p:nvPr/>
        </p:nvSpPr>
        <p:spPr bwMode="auto">
          <a:xfrm>
            <a:off x="5791200" y="1524000"/>
            <a:ext cx="2362200" cy="1295400"/>
          </a:xfrm>
          <a:prstGeom prst="cloudCallout">
            <a:avLst>
              <a:gd name="adj1" fmla="val -30042"/>
              <a:gd name="adj2" fmla="val 94731"/>
            </a:avLst>
          </a:prstGeom>
          <a:gradFill rotWithShape="1">
            <a:gsLst>
              <a:gs pos="0">
                <a:srgbClr val="FFFFFF"/>
              </a:gs>
              <a:gs pos="100000">
                <a:srgbClr val="FF99FF"/>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000">
                <a:solidFill>
                  <a:srgbClr val="000066"/>
                </a:solidFill>
              </a:rPr>
              <a:t>Ồ ! Quả này lớn hơn </a:t>
            </a:r>
          </a:p>
        </p:txBody>
      </p:sp>
      <p:sp>
        <p:nvSpPr>
          <p:cNvPr id="112652" name="AutoShape 12"/>
          <p:cNvSpPr>
            <a:spLocks noChangeArrowheads="1"/>
          </p:cNvSpPr>
          <p:nvPr/>
        </p:nvSpPr>
        <p:spPr bwMode="auto">
          <a:xfrm>
            <a:off x="5867400" y="1557338"/>
            <a:ext cx="2449513" cy="1223962"/>
          </a:xfrm>
          <a:prstGeom prst="cloudCallout">
            <a:avLst>
              <a:gd name="adj1" fmla="val -27639"/>
              <a:gd name="adj2" fmla="val 100454"/>
            </a:avLst>
          </a:prstGeom>
          <a:gradFill rotWithShape="1">
            <a:gsLst>
              <a:gs pos="0">
                <a:srgbClr val="FFFFFF"/>
              </a:gs>
              <a:gs pos="100000">
                <a:srgbClr val="FF99FF"/>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000">
                <a:solidFill>
                  <a:srgbClr val="000066"/>
                </a:solidFill>
              </a:rPr>
              <a:t>Tìm ra quả lớn nhất rồi</a:t>
            </a:r>
          </a:p>
        </p:txBody>
      </p:sp>
      <p:grpSp>
        <p:nvGrpSpPr>
          <p:cNvPr id="2" name="Group 14"/>
          <p:cNvGrpSpPr>
            <a:grpSpLocks/>
          </p:cNvGrpSpPr>
          <p:nvPr/>
        </p:nvGrpSpPr>
        <p:grpSpPr bwMode="auto">
          <a:xfrm>
            <a:off x="685800" y="5029200"/>
            <a:ext cx="1143000" cy="1447800"/>
            <a:chOff x="432" y="3168"/>
            <a:chExt cx="720" cy="912"/>
          </a:xfrm>
        </p:grpSpPr>
        <p:sp>
          <p:nvSpPr>
            <p:cNvPr id="112655" name="AutoShape 15"/>
            <p:cNvSpPr>
              <a:spLocks noChangeArrowheads="1"/>
            </p:cNvSpPr>
            <p:nvPr/>
          </p:nvSpPr>
          <p:spPr bwMode="auto">
            <a:xfrm>
              <a:off x="672" y="3168"/>
              <a:ext cx="240" cy="432"/>
            </a:xfrm>
            <a:prstGeom prst="upArrow">
              <a:avLst>
                <a:gd name="adj1" fmla="val 50000"/>
                <a:gd name="adj2" fmla="val 45000"/>
              </a:avLst>
            </a:prstGeom>
            <a:solidFill>
              <a:srgbClr val="FFFF00"/>
            </a:solidFill>
            <a:ln w="9525">
              <a:solidFill>
                <a:schemeClr val="tx1"/>
              </a:solidFill>
              <a:miter lim="800000"/>
              <a:headEnd/>
              <a:tailEnd/>
            </a:ln>
            <a:effectLst>
              <a:outerShdw dist="35921" dir="2700000" algn="ctr" rotWithShape="0">
                <a:schemeClr val="bg2"/>
              </a:outerShdw>
            </a:effectLst>
          </p:spPr>
          <p:txBody>
            <a:bodyPr vert="eaVert" wrap="none" anchor="ctr"/>
            <a:lstStyle/>
            <a:p>
              <a:pPr algn="ctr" eaLnBrk="0" fontAlgn="base" hangingPunct="0">
                <a:spcBef>
                  <a:spcPct val="0"/>
                </a:spcBef>
                <a:spcAft>
                  <a:spcPct val="0"/>
                </a:spcAft>
                <a:defRPr/>
              </a:pPr>
              <a:endParaRPr lang="en-US">
                <a:solidFill>
                  <a:srgbClr val="000000"/>
                </a:solidFill>
              </a:endParaRPr>
            </a:p>
          </p:txBody>
        </p:sp>
        <p:sp>
          <p:nvSpPr>
            <p:cNvPr id="254991" name="Rectangle 16"/>
            <p:cNvSpPr>
              <a:spLocks noChangeArrowheads="1"/>
            </p:cNvSpPr>
            <p:nvPr/>
          </p:nvSpPr>
          <p:spPr bwMode="auto">
            <a:xfrm>
              <a:off x="432" y="3792"/>
              <a:ext cx="720" cy="288"/>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b="1">
                  <a:solidFill>
                    <a:srgbClr val="000000"/>
                  </a:solidFill>
                </a:rPr>
                <a:t>MAX</a:t>
              </a:r>
            </a:p>
          </p:txBody>
        </p:sp>
      </p:grpSp>
      <p:sp>
        <p:nvSpPr>
          <p:cNvPr id="89091" name="AutoShape 3"/>
          <p:cNvSpPr>
            <a:spLocks noChangeArrowheads="1"/>
          </p:cNvSpPr>
          <p:nvPr/>
        </p:nvSpPr>
        <p:spPr bwMode="auto">
          <a:xfrm>
            <a:off x="492125" y="260350"/>
            <a:ext cx="6527800" cy="936625"/>
          </a:xfrm>
          <a:prstGeom prst="cloudCallout">
            <a:avLst>
              <a:gd name="adj1" fmla="val -54185"/>
              <a:gd name="adj2" fmla="val 308477"/>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Ví dụ 5: Tìm số lớn nhất trong dãy số A các số a1, a2, …,an</a:t>
            </a:r>
          </a:p>
        </p:txBody>
      </p:sp>
    </p:spTree>
    <p:extLst>
      <p:ext uri="{BB962C8B-B14F-4D97-AF65-F5344CB8AC3E}">
        <p14:creationId xmlns:p14="http://schemas.microsoft.com/office/powerpoint/2010/main" val="35718547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path" presetSubtype="0" accel="50000" decel="50000" fill="hold" nodeType="clickEffect">
                                  <p:stCondLst>
                                    <p:cond delay="0"/>
                                  </p:stCondLst>
                                  <p:childTnLst>
                                    <p:animMotion origin="layout" path="M 6.93889E-18 -2.22222E-6 L 6.93889E-18 0.23334 " pathEditMode="relative" rAng="0" ptsTypes="AA">
                                      <p:cBhvr>
                                        <p:cTn id="12" dur="2000" fill="hold"/>
                                        <p:tgtEl>
                                          <p:spTgt spid="112647"/>
                                        </p:tgtEl>
                                        <p:attrNameLst>
                                          <p:attrName>ppt_x</p:attrName>
                                          <p:attrName>ppt_y</p:attrName>
                                        </p:attrNameLst>
                                      </p:cBhvr>
                                      <p:rCtr x="0" y="11667"/>
                                    </p:animMotion>
                                  </p:childTnLst>
                                </p:cTn>
                              </p:par>
                            </p:childTnLst>
                          </p:cTn>
                        </p:par>
                        <p:par>
                          <p:cTn id="13" fill="hold" nodeType="afterGroup">
                            <p:stCondLst>
                              <p:cond delay="2000"/>
                            </p:stCondLst>
                            <p:childTnLst>
                              <p:par>
                                <p:cTn id="14" presetID="18" presetClass="entr" presetSubtype="3" fill="hold" grpId="0" nodeType="afterEffect">
                                  <p:stCondLst>
                                    <p:cond delay="0"/>
                                  </p:stCondLst>
                                  <p:childTnLst>
                                    <p:set>
                                      <p:cBhvr>
                                        <p:cTn id="15" dur="1" fill="hold">
                                          <p:stCondLst>
                                            <p:cond delay="0"/>
                                          </p:stCondLst>
                                        </p:cTn>
                                        <p:tgtEl>
                                          <p:spTgt spid="112649"/>
                                        </p:tgtEl>
                                        <p:attrNameLst>
                                          <p:attrName>style.visibility</p:attrName>
                                        </p:attrNameLst>
                                      </p:cBhvr>
                                      <p:to>
                                        <p:strVal val="visible"/>
                                      </p:to>
                                    </p:set>
                                    <p:animEffect transition="in" filter="strips(upRight)">
                                      <p:cBhvr>
                                        <p:cTn id="16" dur="500"/>
                                        <p:tgtEl>
                                          <p:spTgt spid="112649"/>
                                        </p:tgtEl>
                                      </p:cBhvr>
                                    </p:animEffect>
                                  </p:childTnLst>
                                </p:cTn>
                              </p:par>
                            </p:childTnLst>
                          </p:cTn>
                        </p:par>
                        <p:par>
                          <p:cTn id="17" fill="hold" nodeType="afterGroup">
                            <p:stCondLst>
                              <p:cond delay="2500"/>
                            </p:stCondLst>
                            <p:childTnLst>
                              <p:par>
                                <p:cTn id="18" presetID="1"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xit" presetSubtype="0" fill="hold" nodeType="clickEffect">
                                  <p:stCondLst>
                                    <p:cond delay="0"/>
                                  </p:stCondLst>
                                  <p:childTnLst>
                                    <p:set>
                                      <p:cBhvr>
                                        <p:cTn id="23" dur="1" fill="hold">
                                          <p:stCondLst>
                                            <p:cond delay="0"/>
                                          </p:stCondLst>
                                        </p:cTn>
                                        <p:tgtEl>
                                          <p:spTgt spid="112647"/>
                                        </p:tgtEl>
                                        <p:attrNameLst>
                                          <p:attrName>style.visibility</p:attrName>
                                        </p:attrNameLst>
                                      </p:cBhvr>
                                      <p:to>
                                        <p:strVal val="hidden"/>
                                      </p:to>
                                    </p:set>
                                  </p:childTnLst>
                                </p:cTn>
                              </p:par>
                            </p:childTnLst>
                          </p:cTn>
                        </p:par>
                        <p:par>
                          <p:cTn id="24" fill="hold" nodeType="afterGroup">
                            <p:stCondLst>
                              <p:cond delay="0"/>
                            </p:stCondLst>
                            <p:childTnLst>
                              <p:par>
                                <p:cTn id="25" presetID="1" presetClass="exit" presetSubtype="0" fill="hold" grpId="1" nodeType="afterEffect">
                                  <p:stCondLst>
                                    <p:cond delay="0"/>
                                  </p:stCondLst>
                                  <p:childTnLst>
                                    <p:set>
                                      <p:cBhvr>
                                        <p:cTn id="26" dur="1" fill="hold">
                                          <p:stCondLst>
                                            <p:cond delay="0"/>
                                          </p:stCondLst>
                                        </p:cTn>
                                        <p:tgtEl>
                                          <p:spTgt spid="112649"/>
                                        </p:tgtEl>
                                        <p:attrNameLst>
                                          <p:attrName>style.visibility</p:attrName>
                                        </p:attrNameLst>
                                      </p:cBhvr>
                                      <p:to>
                                        <p:strVal val="hidden"/>
                                      </p:to>
                                    </p:set>
                                  </p:childTnLst>
                                </p:cTn>
                              </p:par>
                            </p:childTnLst>
                          </p:cTn>
                        </p:par>
                        <p:par>
                          <p:cTn id="27" fill="hold" nodeType="afterGroup">
                            <p:stCondLst>
                              <p:cond delay="0"/>
                            </p:stCondLst>
                            <p:childTnLst>
                              <p:par>
                                <p:cTn id="28" presetID="1" presetClass="entr" presetSubtype="0" fill="hold" nodeType="afterEffect">
                                  <p:stCondLst>
                                    <p:cond delay="0"/>
                                  </p:stCondLst>
                                  <p:childTnLst>
                                    <p:set>
                                      <p:cBhvr>
                                        <p:cTn id="29" dur="1" fill="hold">
                                          <p:stCondLst>
                                            <p:cond delay="0"/>
                                          </p:stCondLst>
                                        </p:cTn>
                                        <p:tgtEl>
                                          <p:spTgt spid="112648"/>
                                        </p:tgtEl>
                                        <p:attrNameLst>
                                          <p:attrName>style.visibility</p:attrName>
                                        </p:attrNameLst>
                                      </p:cBhvr>
                                      <p:to>
                                        <p:strVal val="visible"/>
                                      </p:to>
                                    </p:set>
                                  </p:childTnLst>
                                </p:cTn>
                              </p:par>
                            </p:childTnLst>
                          </p:cTn>
                        </p:par>
                        <p:par>
                          <p:cTn id="30" fill="hold" nodeType="afterGroup">
                            <p:stCondLst>
                              <p:cond delay="0"/>
                            </p:stCondLst>
                            <p:childTnLst>
                              <p:par>
                                <p:cTn id="31" presetID="59" presetClass="path" presetSubtype="0" accel="50000" decel="50000" fill="hold" nodeType="afterEffect">
                                  <p:stCondLst>
                                    <p:cond delay="0"/>
                                  </p:stCondLst>
                                  <p:childTnLst>
                                    <p:animMotion origin="layout" path="M -3.33333E-6 -0.05139 C -3.33333E-6 -0.09769 0.01667 -0.13195 0.03698 -0.13195 C 0.05799 -0.13195 0.075 -0.09769 0.075 -0.05139 C 0.075 -0.00487 0.09167 0.03171 0.1125 0.03171 C 0.13299 0.03171 0.15 -0.00487 0.15 -0.05139 " pathEditMode="relative" rAng="0" ptsTypes="fffff">
                                      <p:cBhvr>
                                        <p:cTn id="32" dur="2000" fill="hold"/>
                                        <p:tgtEl>
                                          <p:spTgt spid="112648"/>
                                        </p:tgtEl>
                                        <p:attrNameLst>
                                          <p:attrName>ppt_x</p:attrName>
                                          <p:attrName>ppt_y</p:attrName>
                                        </p:attrNameLst>
                                      </p:cBhvr>
                                      <p:rCtr x="7500" y="116"/>
                                    </p:animMotion>
                                  </p:childTnLst>
                                </p:cTn>
                              </p:par>
                            </p:childTnLst>
                          </p:cTn>
                        </p:par>
                        <p:par>
                          <p:cTn id="33" fill="hold" nodeType="afterGroup">
                            <p:stCondLst>
                              <p:cond delay="2000"/>
                            </p:stCondLst>
                            <p:childTnLst>
                              <p:par>
                                <p:cTn id="34" presetID="0" presetClass="path" presetSubtype="0" accel="50000" decel="50000" fill="hold" nodeType="afterEffect">
                                  <p:stCondLst>
                                    <p:cond delay="0"/>
                                  </p:stCondLst>
                                  <p:childTnLst>
                                    <p:animMotion origin="layout" path="M 0.20834 -0.0926 C 0.20834 -0.03334 0.22292 0.01319 0.24115 0.01319 C 0.2599 0.01319 0.275 -0.03334 0.275 -0.0926 C 0.275 -0.15255 0.28959 -0.19792 0.30834 -0.19792 C 0.32657 -0.19792 0.34167 -0.15255 0.34167 -0.0926 " pathEditMode="relative" rAng="0" ptsTypes="fffff">
                                      <p:cBhvr>
                                        <p:cTn id="35" dur="2000" fill="hold"/>
                                        <p:tgtEl>
                                          <p:spTgt spid="112648"/>
                                        </p:tgtEl>
                                        <p:attrNameLst>
                                          <p:attrName>ppt_x</p:attrName>
                                          <p:attrName>ppt_y</p:attrName>
                                        </p:attrNameLst>
                                      </p:cBhvr>
                                      <p:rCtr x="6667" y="23"/>
                                    </p:animMotion>
                                  </p:childTnLst>
                                </p:cTn>
                              </p:par>
                            </p:childTnLst>
                          </p:cTn>
                        </p:par>
                        <p:par>
                          <p:cTn id="36" fill="hold" nodeType="afterGroup">
                            <p:stCondLst>
                              <p:cond delay="4000"/>
                            </p:stCondLst>
                            <p:childTnLst>
                              <p:par>
                                <p:cTn id="37" presetID="18" presetClass="entr" presetSubtype="3" fill="hold" grpId="0" nodeType="afterEffect">
                                  <p:stCondLst>
                                    <p:cond delay="0"/>
                                  </p:stCondLst>
                                  <p:childTnLst>
                                    <p:set>
                                      <p:cBhvr>
                                        <p:cTn id="38" dur="1" fill="hold">
                                          <p:stCondLst>
                                            <p:cond delay="0"/>
                                          </p:stCondLst>
                                        </p:cTn>
                                        <p:tgtEl>
                                          <p:spTgt spid="112650"/>
                                        </p:tgtEl>
                                        <p:attrNameLst>
                                          <p:attrName>style.visibility</p:attrName>
                                        </p:attrNameLst>
                                      </p:cBhvr>
                                      <p:to>
                                        <p:strVal val="visible"/>
                                      </p:to>
                                    </p:set>
                                    <p:animEffect transition="in" filter="strips(upRight)">
                                      <p:cBhvr>
                                        <p:cTn id="39" dur="500"/>
                                        <p:tgtEl>
                                          <p:spTgt spid="112650"/>
                                        </p:tgtEl>
                                      </p:cBhvr>
                                    </p:animEffect>
                                  </p:childTnLst>
                                </p:cTn>
                              </p:par>
                            </p:childTnLst>
                          </p:cTn>
                        </p:par>
                        <p:par>
                          <p:cTn id="40" fill="hold" nodeType="afterGroup">
                            <p:stCondLst>
                              <p:cond delay="4500"/>
                            </p:stCondLst>
                            <p:childTnLst>
                              <p:par>
                                <p:cTn id="41" presetID="63" presetClass="path" presetSubtype="0" accel="50000" decel="50000" fill="hold" nodeType="afterEffect">
                                  <p:stCondLst>
                                    <p:cond delay="0"/>
                                  </p:stCondLst>
                                  <p:childTnLst>
                                    <p:animMotion origin="layout" path="M 0.01667 1.11111E-6 L 0.29584 1.11111E-6 " pathEditMode="relative" rAng="0" ptsTypes="AA">
                                      <p:cBhvr>
                                        <p:cTn id="42" dur="2000" fill="hold"/>
                                        <p:tgtEl>
                                          <p:spTgt spid="2"/>
                                        </p:tgtEl>
                                        <p:attrNameLst>
                                          <p:attrName>ppt_x</p:attrName>
                                          <p:attrName>ppt_y</p:attrName>
                                        </p:attrNameLst>
                                      </p:cBhvr>
                                      <p:rCtr x="13958" y="0"/>
                                    </p:animMotion>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12650"/>
                                        </p:tgtEl>
                                        <p:attrNameLst>
                                          <p:attrName>style.visibility</p:attrName>
                                        </p:attrNameLst>
                                      </p:cBhvr>
                                      <p:to>
                                        <p:strVal val="hidden"/>
                                      </p:to>
                                    </p:set>
                                  </p:childTnLst>
                                </p:cTn>
                              </p:par>
                            </p:childTnLst>
                          </p:cTn>
                        </p:par>
                        <p:par>
                          <p:cTn id="47" fill="hold" nodeType="afterGroup">
                            <p:stCondLst>
                              <p:cond delay="0"/>
                            </p:stCondLst>
                            <p:childTnLst>
                              <p:par>
                                <p:cTn id="48" presetID="59" presetClass="path" presetSubtype="0" accel="50000" decel="50000" fill="hold" nodeType="afterEffect">
                                  <p:stCondLst>
                                    <p:cond delay="0"/>
                                  </p:stCondLst>
                                  <p:childTnLst>
                                    <p:animMotion origin="layout" path="M 0.38334 -0.1537 C 0.38334 -0.17963 0.40243 -0.19792 0.42639 -0.19792 C 0.45087 -0.19792 0.47084 -0.17963 0.47084 -0.1537 C 0.47084 -0.12917 0.48993 -0.10903 0.51476 -0.10903 C 0.53837 -0.10903 0.55834 -0.12917 0.55834 -0.1537 " pathEditMode="relative" rAng="0" ptsTypes="fffff">
                                      <p:cBhvr>
                                        <p:cTn id="49" dur="2000" fill="hold"/>
                                        <p:tgtEl>
                                          <p:spTgt spid="112648"/>
                                        </p:tgtEl>
                                        <p:attrNameLst>
                                          <p:attrName>ppt_x</p:attrName>
                                          <p:attrName>ppt_y</p:attrName>
                                        </p:attrNameLst>
                                      </p:cBhvr>
                                      <p:rCtr x="8750" y="23"/>
                                    </p:animMotion>
                                  </p:childTnLst>
                                </p:cTn>
                              </p:par>
                            </p:childTnLst>
                          </p:cTn>
                        </p:par>
                        <p:par>
                          <p:cTn id="50" fill="hold" nodeType="afterGroup">
                            <p:stCondLst>
                              <p:cond delay="2000"/>
                            </p:stCondLst>
                            <p:childTnLst>
                              <p:par>
                                <p:cTn id="51" presetID="18" presetClass="entr" presetSubtype="3" fill="hold" grpId="0" nodeType="afterEffect">
                                  <p:stCondLst>
                                    <p:cond delay="0"/>
                                  </p:stCondLst>
                                  <p:childTnLst>
                                    <p:set>
                                      <p:cBhvr>
                                        <p:cTn id="52" dur="1" fill="hold">
                                          <p:stCondLst>
                                            <p:cond delay="0"/>
                                          </p:stCondLst>
                                        </p:cTn>
                                        <p:tgtEl>
                                          <p:spTgt spid="112651"/>
                                        </p:tgtEl>
                                        <p:attrNameLst>
                                          <p:attrName>style.visibility</p:attrName>
                                        </p:attrNameLst>
                                      </p:cBhvr>
                                      <p:to>
                                        <p:strVal val="visible"/>
                                      </p:to>
                                    </p:set>
                                    <p:animEffect transition="in" filter="strips(upRight)">
                                      <p:cBhvr>
                                        <p:cTn id="53" dur="500"/>
                                        <p:tgtEl>
                                          <p:spTgt spid="112651"/>
                                        </p:tgtEl>
                                      </p:cBhvr>
                                    </p:animEffect>
                                  </p:childTnLst>
                                </p:cTn>
                              </p:par>
                            </p:childTnLst>
                          </p:cTn>
                        </p:par>
                        <p:par>
                          <p:cTn id="54" fill="hold" nodeType="afterGroup">
                            <p:stCondLst>
                              <p:cond delay="2500"/>
                            </p:stCondLst>
                            <p:childTnLst>
                              <p:par>
                                <p:cTn id="55" presetID="63" presetClass="path" presetSubtype="0" accel="50000" decel="50000" fill="hold" nodeType="afterEffect">
                                  <p:stCondLst>
                                    <p:cond delay="0"/>
                                  </p:stCondLst>
                                  <p:childTnLst>
                                    <p:animMotion origin="layout" path="M 0.29583 1.11111E-6 L 0.5 1.11111E-6 " pathEditMode="relative" rAng="0" ptsTypes="AA">
                                      <p:cBhvr>
                                        <p:cTn id="56" dur="1000" fill="hold"/>
                                        <p:tgtEl>
                                          <p:spTgt spid="2"/>
                                        </p:tgtEl>
                                        <p:attrNameLst>
                                          <p:attrName>ppt_x</p:attrName>
                                          <p:attrName>ppt_y</p:attrName>
                                        </p:attrNameLst>
                                      </p:cBhvr>
                                      <p:rCtr x="10208" y="0"/>
                                    </p:animMotion>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112651"/>
                                        </p:tgtEl>
                                        <p:attrNameLst>
                                          <p:attrName>style.visibility</p:attrName>
                                        </p:attrNameLst>
                                      </p:cBhvr>
                                      <p:to>
                                        <p:strVal val="hidden"/>
                                      </p:to>
                                    </p:set>
                                  </p:childTnLst>
                                </p:cTn>
                              </p:par>
                            </p:childTnLst>
                          </p:cTn>
                        </p:par>
                        <p:par>
                          <p:cTn id="61" fill="hold" nodeType="afterGroup">
                            <p:stCondLst>
                              <p:cond delay="0"/>
                            </p:stCondLst>
                            <p:childTnLst>
                              <p:par>
                                <p:cTn id="62" presetID="59" presetClass="path" presetSubtype="0" accel="50000" decel="50000" fill="hold" nodeType="afterEffect">
                                  <p:stCondLst>
                                    <p:cond delay="0"/>
                                  </p:stCondLst>
                                  <p:childTnLst>
                                    <p:animMotion origin="layout" path="M 0.55834 -0.1537 C 0.55834 -0.20046 0.58247 -0.23634 0.61198 -0.23634 C 0.64236 -0.23634 0.66667 -0.20046 0.66667 -0.1537 C 0.66667 -0.10695 0.6908 -0.07107 0.72118 -0.07107 C 0.7507 -0.07107 0.775 -0.10695 0.775 -0.1537 " pathEditMode="relative" rAng="0" ptsTypes="fffff">
                                      <p:cBhvr>
                                        <p:cTn id="63" dur="2000" fill="hold"/>
                                        <p:tgtEl>
                                          <p:spTgt spid="112648"/>
                                        </p:tgtEl>
                                        <p:attrNameLst>
                                          <p:attrName>ppt_x</p:attrName>
                                          <p:attrName>ppt_y</p:attrName>
                                        </p:attrNameLst>
                                      </p:cBhvr>
                                      <p:rCtr x="10833" y="0"/>
                                    </p:animMotion>
                                  </p:childTnLst>
                                </p:cTn>
                              </p:par>
                            </p:childTnLst>
                          </p:cTn>
                        </p:par>
                        <p:par>
                          <p:cTn id="64" fill="hold" nodeType="afterGroup">
                            <p:stCondLst>
                              <p:cond delay="2000"/>
                            </p:stCondLst>
                            <p:childTnLst>
                              <p:par>
                                <p:cTn id="65" presetID="59" presetClass="path" presetSubtype="0" accel="50000" decel="50000" fill="hold" nodeType="afterEffect">
                                  <p:stCondLst>
                                    <p:cond delay="0"/>
                                  </p:stCondLst>
                                  <p:childTnLst>
                                    <p:animMotion origin="layout" path="M 0.8165 -0.15833 C 0.81841 -0.11158 0.79115 -0.07361 0.75625 -0.07107 C 0.71997 -0.06829 0.68907 -0.10185 0.6875 -0.14861 C 0.68559 -0.19537 0.65521 -0.22894 0.61893 -0.22616 C 0.58403 -0.22361 0.5566 -0.18565 0.55851 -0.13889 " pathEditMode="relative" rAng="10607071" ptsTypes="fffff">
                                      <p:cBhvr>
                                        <p:cTn id="66" dur="2000" fill="hold"/>
                                        <p:tgtEl>
                                          <p:spTgt spid="112648"/>
                                        </p:tgtEl>
                                        <p:attrNameLst>
                                          <p:attrName>ppt_x</p:attrName>
                                          <p:attrName>ppt_y</p:attrName>
                                        </p:attrNameLst>
                                      </p:cBhvr>
                                      <p:rCtr x="-12899" y="972"/>
                                    </p:animMotion>
                                  </p:childTnLst>
                                </p:cTn>
                              </p:par>
                            </p:childTnLst>
                          </p:cTn>
                        </p:par>
                        <p:par>
                          <p:cTn id="67" fill="hold" nodeType="afterGroup">
                            <p:stCondLst>
                              <p:cond delay="4000"/>
                            </p:stCondLst>
                            <p:childTnLst>
                              <p:par>
                                <p:cTn id="68" presetID="18" presetClass="entr" presetSubtype="3" fill="hold" grpId="0" nodeType="afterEffect">
                                  <p:stCondLst>
                                    <p:cond delay="0"/>
                                  </p:stCondLst>
                                  <p:childTnLst>
                                    <p:set>
                                      <p:cBhvr>
                                        <p:cTn id="69" dur="1" fill="hold">
                                          <p:stCondLst>
                                            <p:cond delay="0"/>
                                          </p:stCondLst>
                                        </p:cTn>
                                        <p:tgtEl>
                                          <p:spTgt spid="112652"/>
                                        </p:tgtEl>
                                        <p:attrNameLst>
                                          <p:attrName>style.visibility</p:attrName>
                                        </p:attrNameLst>
                                      </p:cBhvr>
                                      <p:to>
                                        <p:strVal val="visible"/>
                                      </p:to>
                                    </p:set>
                                    <p:animEffect transition="in" filter="strips(upRight)">
                                      <p:cBhvr>
                                        <p:cTn id="70" dur="500"/>
                                        <p:tgtEl>
                                          <p:spTgt spid="112652"/>
                                        </p:tgtEl>
                                      </p:cBhvr>
                                    </p:animEffect>
                                  </p:childTnLst>
                                </p:cTn>
                              </p:par>
                            </p:childTnLst>
                          </p:cTn>
                        </p:par>
                        <p:par>
                          <p:cTn id="71" fill="hold" nodeType="afterGroup">
                            <p:stCondLst>
                              <p:cond delay="4500"/>
                            </p:stCondLst>
                            <p:childTnLst>
                              <p:par>
                                <p:cTn id="72" presetID="8" presetClass="emph" presetSubtype="0" repeatCount="2000" fill="hold" nodeType="afterEffect">
                                  <p:stCondLst>
                                    <p:cond delay="0"/>
                                  </p:stCondLst>
                                  <p:childTnLst>
                                    <p:animRot by="21600000">
                                      <p:cBhvr>
                                        <p:cTn id="73" dur="2000" fill="hold"/>
                                        <p:tgtEl>
                                          <p:spTgt spid="1126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9" grpId="0" animBg="1"/>
      <p:bldP spid="112649" grpId="1" animBg="1"/>
      <p:bldP spid="112650" grpId="0" animBg="1"/>
      <p:bldP spid="112650" grpId="1" animBg="1"/>
      <p:bldP spid="112651" grpId="0" animBg="1"/>
      <p:bldP spid="112651" grpId="1" animBg="1"/>
      <p:bldP spid="112652" grpId="0" animBg="1"/>
      <p:bldP spid="89091"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Text Box 2"/>
          <p:cNvSpPr txBox="1">
            <a:spLocks noChangeArrowheads="1"/>
          </p:cNvSpPr>
          <p:nvPr/>
        </p:nvSpPr>
        <p:spPr bwMode="auto">
          <a:xfrm>
            <a:off x="538163" y="338138"/>
            <a:ext cx="3292475"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1. Xác định bài toán</a:t>
            </a:r>
            <a:endParaRPr lang="en-US" altLang="en-US" sz="2400">
              <a:solidFill>
                <a:srgbClr val="000099"/>
              </a:solidFill>
            </a:endParaRPr>
          </a:p>
        </p:txBody>
      </p:sp>
      <p:sp>
        <p:nvSpPr>
          <p:cNvPr id="257027" name="Text Box 3"/>
          <p:cNvSpPr txBox="1">
            <a:spLocks noChangeArrowheads="1"/>
          </p:cNvSpPr>
          <p:nvPr/>
        </p:nvSpPr>
        <p:spPr bwMode="auto">
          <a:xfrm>
            <a:off x="2339975" y="952500"/>
            <a:ext cx="1511300" cy="396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000099"/>
                </a:solidFill>
              </a:rPr>
              <a:t> INPUT</a:t>
            </a:r>
            <a:endParaRPr lang="en-US" altLang="en-US" sz="2000">
              <a:solidFill>
                <a:srgbClr val="800000"/>
              </a:solidFill>
            </a:endParaRPr>
          </a:p>
        </p:txBody>
      </p:sp>
      <p:sp>
        <p:nvSpPr>
          <p:cNvPr id="257028" name="Text Box 4"/>
          <p:cNvSpPr txBox="1">
            <a:spLocks noChangeArrowheads="1"/>
          </p:cNvSpPr>
          <p:nvPr/>
        </p:nvSpPr>
        <p:spPr bwMode="auto">
          <a:xfrm>
            <a:off x="2339975" y="1671638"/>
            <a:ext cx="1511300" cy="396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000099"/>
                </a:solidFill>
              </a:rPr>
              <a:t> OUTPUT</a:t>
            </a:r>
          </a:p>
        </p:txBody>
      </p:sp>
      <p:sp>
        <p:nvSpPr>
          <p:cNvPr id="257029" name="Text Box 5"/>
          <p:cNvSpPr txBox="1">
            <a:spLocks noChangeArrowheads="1"/>
          </p:cNvSpPr>
          <p:nvPr/>
        </p:nvSpPr>
        <p:spPr bwMode="auto">
          <a:xfrm>
            <a:off x="3851275" y="949325"/>
            <a:ext cx="5041900" cy="396875"/>
          </a:xfrm>
          <a:prstGeom prst="rect">
            <a:avLst/>
          </a:prstGeom>
          <a:solidFill>
            <a:srgbClr val="FFFFFF"/>
          </a:soli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dãy số A các số a1, a2, …,an (n</a:t>
            </a:r>
            <a:r>
              <a:rPr lang="en-US" altLang="en-US" sz="2000">
                <a:solidFill>
                  <a:srgbClr val="000099"/>
                </a:solidFill>
                <a:cs typeface="Arial" panose="020B0604020202020204" pitchFamily="34" charset="0"/>
              </a:rPr>
              <a:t>≥1)</a:t>
            </a:r>
          </a:p>
        </p:txBody>
      </p:sp>
      <p:sp>
        <p:nvSpPr>
          <p:cNvPr id="257030" name="Text Box 6"/>
          <p:cNvSpPr txBox="1">
            <a:spLocks noChangeArrowheads="1"/>
          </p:cNvSpPr>
          <p:nvPr/>
        </p:nvSpPr>
        <p:spPr bwMode="auto">
          <a:xfrm>
            <a:off x="3851275" y="1668463"/>
            <a:ext cx="5041900" cy="396875"/>
          </a:xfrm>
          <a:prstGeom prst="rect">
            <a:avLst/>
          </a:prstGeom>
          <a:solidFill>
            <a:srgbClr val="FFFFFF"/>
          </a:soli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Giá trị MAX = max{a1, a2, …,an} </a:t>
            </a:r>
          </a:p>
        </p:txBody>
      </p:sp>
      <p:sp>
        <p:nvSpPr>
          <p:cNvPr id="257031" name="Text Box 7"/>
          <p:cNvSpPr txBox="1">
            <a:spLocks noChangeArrowheads="1"/>
          </p:cNvSpPr>
          <p:nvPr/>
        </p:nvSpPr>
        <p:spPr bwMode="auto">
          <a:xfrm>
            <a:off x="611188" y="2425700"/>
            <a:ext cx="3960812"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2. Mô tả thuật toán </a:t>
            </a:r>
            <a:endParaRPr lang="en-US" altLang="en-US" sz="2400">
              <a:solidFill>
                <a:srgbClr val="000099"/>
              </a:solidFill>
            </a:endParaRPr>
          </a:p>
        </p:txBody>
      </p:sp>
      <p:sp>
        <p:nvSpPr>
          <p:cNvPr id="60423" name="Text Box 7"/>
          <p:cNvSpPr txBox="1">
            <a:spLocks noChangeArrowheads="1"/>
          </p:cNvSpPr>
          <p:nvPr/>
        </p:nvSpPr>
        <p:spPr bwMode="auto">
          <a:xfrm>
            <a:off x="1476375" y="3248025"/>
            <a:ext cx="7056438"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Bước1 : MAX ← a1; i ← 1;</a:t>
            </a:r>
          </a:p>
        </p:txBody>
      </p:sp>
      <p:sp>
        <p:nvSpPr>
          <p:cNvPr id="60424" name="Text Box 8"/>
          <p:cNvSpPr txBox="1">
            <a:spLocks noChangeArrowheads="1"/>
          </p:cNvSpPr>
          <p:nvPr/>
        </p:nvSpPr>
        <p:spPr bwMode="auto">
          <a:xfrm>
            <a:off x="1476375" y="4010025"/>
            <a:ext cx="7343775"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2 : i ← i + 1;</a:t>
            </a:r>
          </a:p>
        </p:txBody>
      </p:sp>
      <p:sp>
        <p:nvSpPr>
          <p:cNvPr id="60426" name="Text Box 10"/>
          <p:cNvSpPr txBox="1">
            <a:spLocks noChangeArrowheads="1"/>
          </p:cNvSpPr>
          <p:nvPr/>
        </p:nvSpPr>
        <p:spPr bwMode="auto">
          <a:xfrm>
            <a:off x="1476375" y="4802188"/>
            <a:ext cx="5832475" cy="4270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3 : Nếu i &gt; n,  thì chuyển đến bước 5;</a:t>
            </a:r>
          </a:p>
        </p:txBody>
      </p:sp>
      <p:sp>
        <p:nvSpPr>
          <p:cNvPr id="2" name="Text Box 10"/>
          <p:cNvSpPr txBox="1">
            <a:spLocks noChangeArrowheads="1"/>
          </p:cNvSpPr>
          <p:nvPr/>
        </p:nvSpPr>
        <p:spPr bwMode="auto">
          <a:xfrm>
            <a:off x="1476375" y="5522913"/>
            <a:ext cx="7416800" cy="4270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4 : Nếu ai &gt; MAX, MAX ← ai, Quay lại bước 2;</a:t>
            </a:r>
          </a:p>
        </p:txBody>
      </p:sp>
      <p:sp>
        <p:nvSpPr>
          <p:cNvPr id="3" name="Text Box 10"/>
          <p:cNvSpPr txBox="1">
            <a:spLocks noChangeArrowheads="1"/>
          </p:cNvSpPr>
          <p:nvPr/>
        </p:nvSpPr>
        <p:spPr bwMode="auto">
          <a:xfrm>
            <a:off x="1476375" y="6308725"/>
            <a:ext cx="3960813" cy="4270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5 : Kết thúc thuật toán; </a:t>
            </a:r>
          </a:p>
        </p:txBody>
      </p:sp>
    </p:spTree>
    <p:extLst>
      <p:ext uri="{BB962C8B-B14F-4D97-AF65-F5344CB8AC3E}">
        <p14:creationId xmlns:p14="http://schemas.microsoft.com/office/powerpoint/2010/main" val="20026561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7026"/>
                                        </p:tgtEl>
                                        <p:attrNameLst>
                                          <p:attrName>style.visibility</p:attrName>
                                        </p:attrNameLst>
                                      </p:cBhvr>
                                      <p:to>
                                        <p:strVal val="visible"/>
                                      </p:to>
                                    </p:set>
                                    <p:animEffect transition="in" filter="wipe(left)">
                                      <p:cBhvr>
                                        <p:cTn id="7" dur="500"/>
                                        <p:tgtEl>
                                          <p:spTgt spid="2570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7027"/>
                                        </p:tgtEl>
                                        <p:attrNameLst>
                                          <p:attrName>style.visibility</p:attrName>
                                        </p:attrNameLst>
                                      </p:cBhvr>
                                      <p:to>
                                        <p:strVal val="visible"/>
                                      </p:to>
                                    </p:set>
                                    <p:animEffect transition="in" filter="wipe(left)">
                                      <p:cBhvr>
                                        <p:cTn id="12" dur="500"/>
                                        <p:tgtEl>
                                          <p:spTgt spid="2570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7028"/>
                                        </p:tgtEl>
                                        <p:attrNameLst>
                                          <p:attrName>style.visibility</p:attrName>
                                        </p:attrNameLst>
                                      </p:cBhvr>
                                      <p:to>
                                        <p:strVal val="visible"/>
                                      </p:to>
                                    </p:set>
                                    <p:animEffect transition="in" filter="wipe(left)">
                                      <p:cBhvr>
                                        <p:cTn id="17" dur="500"/>
                                        <p:tgtEl>
                                          <p:spTgt spid="257028"/>
                                        </p:tgtEl>
                                      </p:cBhvr>
                                    </p:animEffect>
                                  </p:childTnLst>
                                </p:cTn>
                              </p:par>
                            </p:childTnLst>
                          </p:cTn>
                        </p:par>
                        <p:par>
                          <p:cTn id="18" fill="hold" nodeType="afterGroup">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257029"/>
                                        </p:tgtEl>
                                        <p:attrNameLst>
                                          <p:attrName>style.visibility</p:attrName>
                                        </p:attrNameLst>
                                      </p:cBhvr>
                                      <p:to>
                                        <p:strVal val="visible"/>
                                      </p:to>
                                    </p:set>
                                    <p:animEffect transition="in" filter="wipe(left)">
                                      <p:cBhvr>
                                        <p:cTn id="21" dur="500"/>
                                        <p:tgtEl>
                                          <p:spTgt spid="257029"/>
                                        </p:tgtEl>
                                      </p:cBhvr>
                                    </p:animEffect>
                                  </p:childTnLst>
                                </p:cTn>
                              </p:par>
                            </p:childTnLst>
                          </p:cTn>
                        </p:par>
                        <p:par>
                          <p:cTn id="22" fill="hold" nodeType="afterGroup">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257030"/>
                                        </p:tgtEl>
                                        <p:attrNameLst>
                                          <p:attrName>style.visibility</p:attrName>
                                        </p:attrNameLst>
                                      </p:cBhvr>
                                      <p:to>
                                        <p:strVal val="visible"/>
                                      </p:to>
                                    </p:set>
                                    <p:animEffect transition="in" filter="wipe(left)">
                                      <p:cBhvr>
                                        <p:cTn id="25" dur="500"/>
                                        <p:tgtEl>
                                          <p:spTgt spid="25703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57031"/>
                                        </p:tgtEl>
                                        <p:attrNameLst>
                                          <p:attrName>style.visibility</p:attrName>
                                        </p:attrNameLst>
                                      </p:cBhvr>
                                      <p:to>
                                        <p:strVal val="visible"/>
                                      </p:to>
                                    </p:set>
                                    <p:animEffect transition="in" filter="wipe(left)">
                                      <p:cBhvr>
                                        <p:cTn id="30" dur="500"/>
                                        <p:tgtEl>
                                          <p:spTgt spid="257031"/>
                                        </p:tgtEl>
                                      </p:cBhvr>
                                    </p:animEffect>
                                  </p:childTnLst>
                                </p:cTn>
                              </p:par>
                            </p:childTnLst>
                          </p:cTn>
                        </p:par>
                        <p:par>
                          <p:cTn id="31" fill="hold" nodeType="afterGroup">
                            <p:stCondLst>
                              <p:cond delay="500"/>
                            </p:stCondLst>
                            <p:childTnLst>
                              <p:par>
                                <p:cTn id="32" presetID="27" presetClass="entr" presetSubtype="0" fill="hold" grpId="0" nodeType="afterEffect">
                                  <p:stCondLst>
                                    <p:cond delay="0"/>
                                  </p:stCondLst>
                                  <p:iterate type="lt">
                                    <p:tmPct val="50000"/>
                                  </p:iterate>
                                  <p:childTnLst>
                                    <p:set>
                                      <p:cBhvr>
                                        <p:cTn id="33" dur="1" fill="hold">
                                          <p:stCondLst>
                                            <p:cond delay="0"/>
                                          </p:stCondLst>
                                        </p:cTn>
                                        <p:tgtEl>
                                          <p:spTgt spid="60423"/>
                                        </p:tgtEl>
                                        <p:attrNameLst>
                                          <p:attrName>style.visibility</p:attrName>
                                        </p:attrNameLst>
                                      </p:cBhvr>
                                      <p:to>
                                        <p:strVal val="visible"/>
                                      </p:to>
                                    </p:set>
                                    <p:anim calcmode="discrete" valueType="clr">
                                      <p:cBhvr override="childStyle">
                                        <p:cTn id="34" dur="80"/>
                                        <p:tgtEl>
                                          <p:spTgt spid="60423"/>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60423"/>
                                        </p:tgtEl>
                                        <p:attrNameLst>
                                          <p:attrName>fillcolor</p:attrName>
                                        </p:attrNameLst>
                                      </p:cBhvr>
                                      <p:tavLst>
                                        <p:tav tm="0">
                                          <p:val>
                                            <p:clrVal>
                                              <a:schemeClr val="accent2"/>
                                            </p:clrVal>
                                          </p:val>
                                        </p:tav>
                                        <p:tav tm="50000">
                                          <p:val>
                                            <p:clrVal>
                                              <a:schemeClr val="hlink"/>
                                            </p:clrVal>
                                          </p:val>
                                        </p:tav>
                                      </p:tavLst>
                                    </p:anim>
                                    <p:set>
                                      <p:cBhvr>
                                        <p:cTn id="36" dur="80"/>
                                        <p:tgtEl>
                                          <p:spTgt spid="60423"/>
                                        </p:tgtEl>
                                        <p:attrNameLst>
                                          <p:attrName>fill.type</p:attrName>
                                        </p:attrNameLst>
                                      </p:cBhvr>
                                      <p:to>
                                        <p:strVal val="solid"/>
                                      </p:to>
                                    </p:set>
                                  </p:childTnLst>
                                </p:cTn>
                              </p:par>
                            </p:childTnLst>
                          </p:cTn>
                        </p:par>
                        <p:par>
                          <p:cTn id="37" fill="hold" nodeType="afterGroup">
                            <p:stCondLst>
                              <p:cond delay="126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60424"/>
                                        </p:tgtEl>
                                        <p:attrNameLst>
                                          <p:attrName>style.visibility</p:attrName>
                                        </p:attrNameLst>
                                      </p:cBhvr>
                                      <p:to>
                                        <p:strVal val="visible"/>
                                      </p:to>
                                    </p:set>
                                    <p:anim calcmode="discrete" valueType="clr">
                                      <p:cBhvr override="childStyle">
                                        <p:cTn id="40" dur="80"/>
                                        <p:tgtEl>
                                          <p:spTgt spid="60424"/>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60424"/>
                                        </p:tgtEl>
                                        <p:attrNameLst>
                                          <p:attrName>fillcolor</p:attrName>
                                        </p:attrNameLst>
                                      </p:cBhvr>
                                      <p:tavLst>
                                        <p:tav tm="0">
                                          <p:val>
                                            <p:clrVal>
                                              <a:schemeClr val="accent2"/>
                                            </p:clrVal>
                                          </p:val>
                                        </p:tav>
                                        <p:tav tm="50000">
                                          <p:val>
                                            <p:clrVal>
                                              <a:schemeClr val="hlink"/>
                                            </p:clrVal>
                                          </p:val>
                                        </p:tav>
                                      </p:tavLst>
                                    </p:anim>
                                    <p:set>
                                      <p:cBhvr>
                                        <p:cTn id="42" dur="80"/>
                                        <p:tgtEl>
                                          <p:spTgt spid="60424"/>
                                        </p:tgtEl>
                                        <p:attrNameLst>
                                          <p:attrName>fill.type</p:attrName>
                                        </p:attrNameLst>
                                      </p:cBhvr>
                                      <p:to>
                                        <p:strVal val="solid"/>
                                      </p:to>
                                    </p:set>
                                  </p:childTnLst>
                                </p:cTn>
                              </p:par>
                            </p:childTnLst>
                          </p:cTn>
                        </p:par>
                        <p:par>
                          <p:cTn id="43" fill="hold" nodeType="afterGroup">
                            <p:stCondLst>
                              <p:cond delay="1820"/>
                            </p:stCondLst>
                            <p:childTnLst>
                              <p:par>
                                <p:cTn id="44" presetID="27" presetClass="entr" presetSubtype="0" fill="hold" grpId="0" nodeType="afterEffect">
                                  <p:stCondLst>
                                    <p:cond delay="0"/>
                                  </p:stCondLst>
                                  <p:iterate type="lt">
                                    <p:tmPct val="50000"/>
                                  </p:iterate>
                                  <p:childTnLst>
                                    <p:set>
                                      <p:cBhvr>
                                        <p:cTn id="45" dur="1" fill="hold">
                                          <p:stCondLst>
                                            <p:cond delay="0"/>
                                          </p:stCondLst>
                                        </p:cTn>
                                        <p:tgtEl>
                                          <p:spTgt spid="60426"/>
                                        </p:tgtEl>
                                        <p:attrNameLst>
                                          <p:attrName>style.visibility</p:attrName>
                                        </p:attrNameLst>
                                      </p:cBhvr>
                                      <p:to>
                                        <p:strVal val="visible"/>
                                      </p:to>
                                    </p:set>
                                    <p:anim calcmode="discrete" valueType="clr">
                                      <p:cBhvr override="childStyle">
                                        <p:cTn id="46" dur="80"/>
                                        <p:tgtEl>
                                          <p:spTgt spid="60426"/>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60426"/>
                                        </p:tgtEl>
                                        <p:attrNameLst>
                                          <p:attrName>fillcolor</p:attrName>
                                        </p:attrNameLst>
                                      </p:cBhvr>
                                      <p:tavLst>
                                        <p:tav tm="0">
                                          <p:val>
                                            <p:clrVal>
                                              <a:schemeClr val="accent2"/>
                                            </p:clrVal>
                                          </p:val>
                                        </p:tav>
                                        <p:tav tm="50000">
                                          <p:val>
                                            <p:clrVal>
                                              <a:schemeClr val="hlink"/>
                                            </p:clrVal>
                                          </p:val>
                                        </p:tav>
                                      </p:tavLst>
                                    </p:anim>
                                    <p:set>
                                      <p:cBhvr>
                                        <p:cTn id="48" dur="80"/>
                                        <p:tgtEl>
                                          <p:spTgt spid="60426"/>
                                        </p:tgtEl>
                                        <p:attrNameLst>
                                          <p:attrName>fill.type</p:attrName>
                                        </p:attrNameLst>
                                      </p:cBhvr>
                                      <p:to>
                                        <p:strVal val="solid"/>
                                      </p:to>
                                    </p:set>
                                  </p:childTnLst>
                                </p:cTn>
                              </p:par>
                            </p:childTnLst>
                          </p:cTn>
                        </p:par>
                        <p:par>
                          <p:cTn id="49" fill="hold" nodeType="afterGroup">
                            <p:stCondLst>
                              <p:cond delay="3340"/>
                            </p:stCondLst>
                            <p:childTnLst>
                              <p:par>
                                <p:cTn id="50" presetID="27" presetClass="entr" presetSubtype="0" fill="hold" grpId="0" nodeType="afterEffect">
                                  <p:stCondLst>
                                    <p:cond delay="0"/>
                                  </p:stCondLst>
                                  <p:iterate type="lt">
                                    <p:tmPct val="50000"/>
                                  </p:iterate>
                                  <p:childTnLst>
                                    <p:set>
                                      <p:cBhvr>
                                        <p:cTn id="51" dur="1" fill="hold">
                                          <p:stCondLst>
                                            <p:cond delay="0"/>
                                          </p:stCondLst>
                                        </p:cTn>
                                        <p:tgtEl>
                                          <p:spTgt spid="2"/>
                                        </p:tgtEl>
                                        <p:attrNameLst>
                                          <p:attrName>style.visibility</p:attrName>
                                        </p:attrNameLst>
                                      </p:cBhvr>
                                      <p:to>
                                        <p:strVal val="visible"/>
                                      </p:to>
                                    </p:set>
                                    <p:anim calcmode="discrete" valueType="clr">
                                      <p:cBhvr override="childStyle">
                                        <p:cTn id="52"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2"/>
                                        </p:tgtEl>
                                        <p:attrNameLst>
                                          <p:attrName>fillcolor</p:attrName>
                                        </p:attrNameLst>
                                      </p:cBhvr>
                                      <p:tavLst>
                                        <p:tav tm="0">
                                          <p:val>
                                            <p:clrVal>
                                              <a:schemeClr val="accent2"/>
                                            </p:clrVal>
                                          </p:val>
                                        </p:tav>
                                        <p:tav tm="50000">
                                          <p:val>
                                            <p:clrVal>
                                              <a:schemeClr val="hlink"/>
                                            </p:clrVal>
                                          </p:val>
                                        </p:tav>
                                      </p:tavLst>
                                    </p:anim>
                                    <p:set>
                                      <p:cBhvr>
                                        <p:cTn id="54" dur="80"/>
                                        <p:tgtEl>
                                          <p:spTgt spid="2"/>
                                        </p:tgtEl>
                                        <p:attrNameLst>
                                          <p:attrName>fill.type</p:attrName>
                                        </p:attrNameLst>
                                      </p:cBhvr>
                                      <p:to>
                                        <p:strVal val="solid"/>
                                      </p:to>
                                    </p:set>
                                  </p:childTnLst>
                                </p:cTn>
                              </p:par>
                            </p:childTnLst>
                          </p:cTn>
                        </p:par>
                        <p:par>
                          <p:cTn id="55" fill="hold" nodeType="afterGroup">
                            <p:stCondLst>
                              <p:cond delay="4980"/>
                            </p:stCondLst>
                            <p:childTnLst>
                              <p:par>
                                <p:cTn id="56" presetID="27" presetClass="entr" presetSubtype="0" fill="hold" grpId="0" nodeType="afterEffect">
                                  <p:stCondLst>
                                    <p:cond delay="0"/>
                                  </p:stCondLst>
                                  <p:iterate type="lt">
                                    <p:tmPct val="50000"/>
                                  </p:iterate>
                                  <p:childTnLst>
                                    <p:set>
                                      <p:cBhvr>
                                        <p:cTn id="57" dur="1" fill="hold">
                                          <p:stCondLst>
                                            <p:cond delay="0"/>
                                          </p:stCondLst>
                                        </p:cTn>
                                        <p:tgtEl>
                                          <p:spTgt spid="3"/>
                                        </p:tgtEl>
                                        <p:attrNameLst>
                                          <p:attrName>style.visibility</p:attrName>
                                        </p:attrNameLst>
                                      </p:cBhvr>
                                      <p:to>
                                        <p:strVal val="visible"/>
                                      </p:to>
                                    </p:set>
                                    <p:anim calcmode="discrete" valueType="clr">
                                      <p:cBhvr override="childStyle">
                                        <p:cTn id="58"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3"/>
                                        </p:tgtEl>
                                        <p:attrNameLst>
                                          <p:attrName>fillcolor</p:attrName>
                                        </p:attrNameLst>
                                      </p:cBhvr>
                                      <p:tavLst>
                                        <p:tav tm="0">
                                          <p:val>
                                            <p:clrVal>
                                              <a:schemeClr val="accent2"/>
                                            </p:clrVal>
                                          </p:val>
                                        </p:tav>
                                        <p:tav tm="50000">
                                          <p:val>
                                            <p:clrVal>
                                              <a:schemeClr val="hlink"/>
                                            </p:clrVal>
                                          </p:val>
                                        </p:tav>
                                      </p:tavLst>
                                    </p:anim>
                                    <p:set>
                                      <p:cBhvr>
                                        <p:cTn id="60"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6" grpId="0" animBg="1"/>
      <p:bldP spid="257027" grpId="0" animBg="1"/>
      <p:bldP spid="257028" grpId="0" animBg="1"/>
      <p:bldP spid="257029" grpId="0" animBg="1"/>
      <p:bldP spid="257030" grpId="0" animBg="1"/>
      <p:bldP spid="257031" grpId="0" animBg="1"/>
      <p:bldP spid="60423" grpId="0" animBg="1"/>
      <p:bldP spid="60424" grpId="0" animBg="1"/>
      <p:bldP spid="60426" grpId="0" animBg="1"/>
      <p:bldP spid="2"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a:solidFill>
                  <a:srgbClr val="FF0066"/>
                </a:solidFill>
              </a:rPr>
              <a:t> </a:t>
            </a:r>
            <a:r>
              <a:rPr lang="en-US" altLang="en-US" sz="3000" smtClean="0">
                <a:solidFill>
                  <a:srgbClr val="FF0066"/>
                </a:solidFill>
                <a:effectLst>
                  <a:outerShdw blurRad="38100" dist="38100" dir="2700000" algn="tl">
                    <a:srgbClr val="000000"/>
                  </a:outerShdw>
                </a:effectLst>
              </a:rPr>
              <a:t>GHI NHỚ</a:t>
            </a:r>
            <a:endParaRPr lang="en-US" altLang="en-US" sz="3000" dirty="0">
              <a:solidFill>
                <a:srgbClr val="FF0066"/>
              </a:solidFill>
              <a:effectLst>
                <a:outerShdw blurRad="38100" dist="38100" dir="2700000" algn="tl">
                  <a:srgbClr val="000000"/>
                </a:outerShdw>
              </a:effectLst>
            </a:endParaRPr>
          </a:p>
        </p:txBody>
      </p:sp>
      <p:sp>
        <p:nvSpPr>
          <p:cNvPr id="259075" name="Text Box 9"/>
          <p:cNvSpPr txBox="1">
            <a:spLocks noChangeArrowheads="1"/>
          </p:cNvSpPr>
          <p:nvPr/>
        </p:nvSpPr>
        <p:spPr bwMode="auto">
          <a:xfrm>
            <a:off x="755650" y="1412875"/>
            <a:ext cx="8064500" cy="502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buFontTx/>
              <a:buAutoNum type="arabicPeriod"/>
            </a:pPr>
            <a:r>
              <a:rPr lang="en-US" altLang="en-US" sz="2400">
                <a:solidFill>
                  <a:srgbClr val="000099"/>
                </a:solidFill>
              </a:rPr>
              <a:t>Xác định bài toán là việc xác định các điều kiện ban đầu </a:t>
            </a:r>
            <a:r>
              <a:rPr lang="en-US" altLang="en-US" sz="2400" i="1">
                <a:solidFill>
                  <a:srgbClr val="000099"/>
                </a:solidFill>
              </a:rPr>
              <a:t>(thông tin vào – INPUT) </a:t>
            </a:r>
            <a:r>
              <a:rPr lang="en-US" altLang="en-US" sz="2400">
                <a:solidFill>
                  <a:srgbClr val="000099"/>
                </a:solidFill>
              </a:rPr>
              <a:t>và các kết quả cần thu được </a:t>
            </a:r>
            <a:r>
              <a:rPr lang="en-US" altLang="en-US" sz="2400" i="1">
                <a:solidFill>
                  <a:srgbClr val="000099"/>
                </a:solidFill>
              </a:rPr>
              <a:t>(thông tin ra – OUTPUT).</a:t>
            </a:r>
            <a:endParaRPr lang="en-US" altLang="en-US" sz="2400">
              <a:solidFill>
                <a:srgbClr val="000099"/>
              </a:solidFill>
            </a:endParaRPr>
          </a:p>
          <a:p>
            <a:pPr eaLnBrk="0" fontAlgn="base" hangingPunct="0">
              <a:spcBef>
                <a:spcPct val="50000"/>
              </a:spcBef>
              <a:spcAft>
                <a:spcPct val="0"/>
              </a:spcAft>
              <a:buFontTx/>
              <a:buAutoNum type="arabicPeriod"/>
            </a:pPr>
            <a:r>
              <a:rPr lang="en-US" altLang="en-US" sz="2400">
                <a:solidFill>
                  <a:srgbClr val="000099"/>
                </a:solidFill>
              </a:rPr>
              <a:t>Giải bài toán trên máy tính là đưa cho máy tính dãy hữu hạn các thao tác đơn giản (thuật toán) mà nó có thể thực hiện được để cho ta kết quả.</a:t>
            </a:r>
          </a:p>
          <a:p>
            <a:pPr eaLnBrk="0" fontAlgn="base" hangingPunct="0">
              <a:spcBef>
                <a:spcPct val="50000"/>
              </a:spcBef>
              <a:spcAft>
                <a:spcPct val="0"/>
              </a:spcAft>
              <a:buFontTx/>
              <a:buAutoNum type="arabicPeriod"/>
            </a:pPr>
            <a:r>
              <a:rPr lang="en-US" altLang="en-US" sz="2400">
                <a:solidFill>
                  <a:srgbClr val="000099"/>
                </a:solidFill>
              </a:rPr>
              <a:t>Quá trính giải một bài toán trên máy tính gồm các bước: xác định bài toán; mô tả thuật toán; viết chương trình.</a:t>
            </a:r>
          </a:p>
          <a:p>
            <a:pPr eaLnBrk="0" fontAlgn="base" hangingPunct="0">
              <a:spcBef>
                <a:spcPct val="50000"/>
              </a:spcBef>
              <a:spcAft>
                <a:spcPct val="0"/>
              </a:spcAft>
              <a:buFontTx/>
              <a:buAutoNum type="arabicPeriod"/>
            </a:pPr>
            <a:r>
              <a:rPr lang="en-US" altLang="en-US" sz="2400">
                <a:solidFill>
                  <a:srgbClr val="000099"/>
                </a:solidFill>
              </a:rPr>
              <a:t>Thuật toán là dãu hữu hạn các thao tác cần thực hiện theo một trình tự xác định để nhận được kết quả cần tìm từ những điều kiện cho trước.</a:t>
            </a:r>
          </a:p>
        </p:txBody>
      </p:sp>
      <p:sp>
        <p:nvSpPr>
          <p:cNvPr id="259076" name="Rectangle 4"/>
          <p:cNvSpPr>
            <a:spLocks noChangeArrowheads="1"/>
          </p:cNvSpPr>
          <p:nvPr/>
        </p:nvSpPr>
        <p:spPr bwMode="auto">
          <a:xfrm>
            <a:off x="468313" y="1268413"/>
            <a:ext cx="8424862" cy="5256212"/>
          </a:xfrm>
          <a:prstGeom prst="rect">
            <a:avLst/>
          </a:prstGeom>
          <a:noFill/>
          <a:ln w="28575">
            <a:solidFill>
              <a:srgbClr val="008000"/>
            </a:solidFill>
            <a:miter lim="800000"/>
            <a:headEnd/>
            <a:tailEnd/>
          </a:ln>
          <a:effectLst>
            <a:prstShdw prst="shdw17" dist="17961" dir="2700000">
              <a:srgbClr val="008000">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8481463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9075"/>
                                        </p:tgtEl>
                                        <p:attrNameLst>
                                          <p:attrName>style.visibility</p:attrName>
                                        </p:attrNameLst>
                                      </p:cBhvr>
                                      <p:to>
                                        <p:strVal val="visible"/>
                                      </p:to>
                                    </p:set>
                                    <p:animEffect transition="in" filter="wipe(left)">
                                      <p:cBhvr>
                                        <p:cTn id="7" dur="500"/>
                                        <p:tgtEl>
                                          <p:spTgt spid="259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a:lstStyle/>
          <a:p>
            <a:pPr eaLnBrk="1" hangingPunct="1"/>
            <a:r>
              <a:rPr lang="en-US" altLang="en-US" smtClean="0">
                <a:effectLst>
                  <a:outerShdw blurRad="38100" dist="38100" dir="2700000" algn="tl">
                    <a:srgbClr val="000000"/>
                  </a:outerShdw>
                </a:effectLst>
              </a:rPr>
              <a:t>DẶN DÒ</a:t>
            </a:r>
          </a:p>
        </p:txBody>
      </p:sp>
      <p:sp>
        <p:nvSpPr>
          <p:cNvPr id="261123" name="Text Box 4"/>
          <p:cNvSpPr txBox="1">
            <a:spLocks noChangeArrowheads="1"/>
          </p:cNvSpPr>
          <p:nvPr/>
        </p:nvSpPr>
        <p:spPr bwMode="auto">
          <a:xfrm>
            <a:off x="863600" y="2822575"/>
            <a:ext cx="75247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3000">
                <a:solidFill>
                  <a:srgbClr val="00FF00"/>
                </a:solidFill>
              </a:rPr>
              <a:t>1. Trả lời câu hỏi 1, 2, 3, 4, 5, 6 _ trang 45 _ sách giáo khoa .</a:t>
            </a:r>
          </a:p>
        </p:txBody>
      </p:sp>
    </p:spTree>
    <p:extLst>
      <p:ext uri="{BB962C8B-B14F-4D97-AF65-F5344CB8AC3E}">
        <p14:creationId xmlns:p14="http://schemas.microsoft.com/office/powerpoint/2010/main" val="9675521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6" name="Text Box 4"/>
          <p:cNvSpPr txBox="1">
            <a:spLocks noChangeArrowheads="1"/>
          </p:cNvSpPr>
          <p:nvPr/>
        </p:nvSpPr>
        <p:spPr bwMode="auto">
          <a:xfrm>
            <a:off x="3505200" y="5948363"/>
            <a:ext cx="5486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50000"/>
              </a:spcBef>
              <a:spcAft>
                <a:spcPct val="0"/>
              </a:spcAft>
            </a:pPr>
            <a:r>
              <a:rPr lang="en-US" altLang="en-US" sz="2800">
                <a:solidFill>
                  <a:srgbClr val="000000"/>
                </a:solidFill>
              </a:rPr>
              <a:t>Thực hiện tháng 8 năm 2009</a:t>
            </a:r>
          </a:p>
        </p:txBody>
      </p:sp>
      <p:pic>
        <p:nvPicPr>
          <p:cNvPr id="263171" name="Picture 5" descr="buom hoa dong"/>
          <p:cNvPicPr>
            <a:picLocks noGrp="1" noChangeAspect="1" noChangeArrowheads="1" noCrop="1"/>
          </p:cNvPicPr>
          <p:nvPr>
            <p:ph type="clipArt" sz="half" idx="4294967295"/>
          </p:nvPr>
        </p:nvPicPr>
        <p:blipFill>
          <a:blip r:embed="rId2">
            <a:extLst>
              <a:ext uri="{28A0092B-C50C-407E-A947-70E740481C1C}">
                <a14:useLocalDpi xmlns:a14="http://schemas.microsoft.com/office/drawing/2010/main" val="0"/>
              </a:ext>
            </a:extLst>
          </a:blip>
          <a:srcRect/>
          <a:stretch>
            <a:fillRect/>
          </a:stretch>
        </p:blipFill>
        <p:spPr>
          <a:xfrm>
            <a:off x="76200" y="2286000"/>
            <a:ext cx="3810000" cy="4238625"/>
          </a:xfrm>
        </p:spPr>
      </p:pic>
      <p:sp>
        <p:nvSpPr>
          <p:cNvPr id="49165" name="AutoShape 13"/>
          <p:cNvSpPr>
            <a:spLocks noChangeArrowheads="1"/>
          </p:cNvSpPr>
          <p:nvPr/>
        </p:nvSpPr>
        <p:spPr bwMode="auto">
          <a:xfrm>
            <a:off x="3441700" y="2343150"/>
            <a:ext cx="5702300" cy="2762250"/>
          </a:xfrm>
          <a:prstGeom prst="star32">
            <a:avLst>
              <a:gd name="adj" fmla="val 37500"/>
            </a:avLst>
          </a:prstGeom>
          <a:gradFill rotWithShape="1">
            <a:gsLst>
              <a:gs pos="0">
                <a:schemeClr val="bg1"/>
              </a:gs>
              <a:gs pos="100000">
                <a:srgbClr val="3399FF"/>
              </a:gs>
            </a:gsLst>
            <a:path path="shape">
              <a:fillToRect l="50000" t="50000" r="50000" b="50000"/>
            </a:path>
          </a:gra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000000"/>
              </a:solidFill>
            </a:endParaRPr>
          </a:p>
        </p:txBody>
      </p:sp>
      <p:sp>
        <p:nvSpPr>
          <p:cNvPr id="49166" name="WordArt 14"/>
          <p:cNvSpPr>
            <a:spLocks noChangeArrowheads="1" noChangeShapeType="1" noTextEdit="1"/>
          </p:cNvSpPr>
          <p:nvPr/>
        </p:nvSpPr>
        <p:spPr bwMode="auto">
          <a:xfrm>
            <a:off x="1066800" y="304800"/>
            <a:ext cx="6858000" cy="1362075"/>
          </a:xfrm>
          <a:prstGeom prst="rect">
            <a:avLst/>
          </a:prstGeom>
        </p:spPr>
        <p:txBody>
          <a:bodyPr wrap="none" fromWordArt="1">
            <a:prstTxWarp prst="textDeflate">
              <a:avLst>
                <a:gd name="adj" fmla="val 12537"/>
              </a:avLst>
            </a:prstTxWarp>
          </a:bodyPr>
          <a:lstStyle/>
          <a:p>
            <a:pPr algn="ctr" eaLnBrk="0" fontAlgn="base" hangingPunct="0">
              <a:spcBef>
                <a:spcPct val="0"/>
              </a:spcBef>
              <a:spcAft>
                <a:spcPct val="0"/>
              </a:spcAft>
            </a:pPr>
            <a:r>
              <a:rPr lang="en-US" sz="3600" kern="10">
                <a:ln w="12700">
                  <a:solidFill>
                    <a:srgbClr val="000000"/>
                  </a:solidFill>
                  <a:round/>
                  <a:headEnd/>
                  <a:tailEnd/>
                </a:ln>
                <a:solidFill>
                  <a:srgbClr val="FF0000"/>
                </a:solid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Bài học đã </a:t>
            </a:r>
          </a:p>
          <a:p>
            <a:pPr algn="ctr" eaLnBrk="0" fontAlgn="base" hangingPunct="0">
              <a:spcBef>
                <a:spcPct val="0"/>
              </a:spcBef>
              <a:spcAft>
                <a:spcPct val="0"/>
              </a:spcAft>
            </a:pPr>
            <a:r>
              <a:rPr lang="en-US" sz="3600" kern="10">
                <a:ln w="12700">
                  <a:solidFill>
                    <a:srgbClr val="000000"/>
                  </a:solidFill>
                  <a:round/>
                  <a:headEnd/>
                  <a:tailEnd/>
                </a:ln>
                <a:solidFill>
                  <a:srgbClr val="FF0000"/>
                </a:solid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KẾT THÚC</a:t>
            </a:r>
          </a:p>
        </p:txBody>
      </p:sp>
      <p:sp>
        <p:nvSpPr>
          <p:cNvPr id="49167" name="WordArt 15" descr="Narrow vertical"/>
          <p:cNvSpPr>
            <a:spLocks noChangeArrowheads="1" noChangeShapeType="1" noTextEdit="1"/>
          </p:cNvSpPr>
          <p:nvPr/>
        </p:nvSpPr>
        <p:spPr bwMode="auto">
          <a:xfrm>
            <a:off x="4343400" y="3028950"/>
            <a:ext cx="3505200" cy="1160463"/>
          </a:xfrm>
          <a:prstGeom prst="rect">
            <a:avLst/>
          </a:prstGeom>
        </p:spPr>
        <p:txBody>
          <a:bodyPr wrap="none" fromWordArt="1">
            <a:prstTxWarp prst="textCurveUp">
              <a:avLst>
                <a:gd name="adj" fmla="val 24014"/>
              </a:avLst>
            </a:prstTxWarp>
          </a:bodyPr>
          <a:lstStyle/>
          <a:p>
            <a:pPr algn="ctr" eaLnBrk="0" fontAlgn="base" hangingPunct="0">
              <a:spcBef>
                <a:spcPct val="0"/>
              </a:spcBef>
              <a:spcAft>
                <a:spcPct val="0"/>
              </a:spcAft>
            </a:pPr>
            <a:r>
              <a:rPr lang="pt-BR"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Thân ái chào các em</a:t>
            </a:r>
            <a:endParaRPr lang="en-US"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1596306422"/>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9166"/>
                                        </p:tgtEl>
                                        <p:attrNameLst>
                                          <p:attrName>style.visibility</p:attrName>
                                        </p:attrNameLst>
                                      </p:cBhvr>
                                      <p:to>
                                        <p:strVal val="visible"/>
                                      </p:to>
                                    </p:set>
                                    <p:animEffect transition="in" filter="wedge">
                                      <p:cBhvr>
                                        <p:cTn id="7" dur="1000"/>
                                        <p:tgtEl>
                                          <p:spTgt spid="49166"/>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9165"/>
                                        </p:tgtEl>
                                        <p:attrNameLst>
                                          <p:attrName>style.visibility</p:attrName>
                                        </p:attrNameLst>
                                      </p:cBhvr>
                                      <p:to>
                                        <p:strVal val="visible"/>
                                      </p:to>
                                    </p:set>
                                    <p:animEffect transition="in" filter="fade">
                                      <p:cBhvr>
                                        <p:cTn id="11" dur="2000"/>
                                        <p:tgtEl>
                                          <p:spTgt spid="49165"/>
                                        </p:tgtEl>
                                      </p:cBhvr>
                                    </p:animEffect>
                                  </p:childTnLst>
                                </p:cTn>
                              </p:par>
                            </p:childTnLst>
                          </p:cTn>
                        </p:par>
                        <p:par>
                          <p:cTn id="12" fill="hold" nodeType="afterGroup">
                            <p:stCondLst>
                              <p:cond delay="3000"/>
                            </p:stCondLst>
                            <p:childTnLst>
                              <p:par>
                                <p:cTn id="13" presetID="13" presetClass="entr" presetSubtype="16" fill="hold" grpId="0" nodeType="afterEffect">
                                  <p:stCondLst>
                                    <p:cond delay="0"/>
                                  </p:stCondLst>
                                  <p:childTnLst>
                                    <p:set>
                                      <p:cBhvr>
                                        <p:cTn id="14" dur="1" fill="hold">
                                          <p:stCondLst>
                                            <p:cond delay="0"/>
                                          </p:stCondLst>
                                        </p:cTn>
                                        <p:tgtEl>
                                          <p:spTgt spid="49167"/>
                                        </p:tgtEl>
                                        <p:attrNameLst>
                                          <p:attrName>style.visibility</p:attrName>
                                        </p:attrNameLst>
                                      </p:cBhvr>
                                      <p:to>
                                        <p:strVal val="visible"/>
                                      </p:to>
                                    </p:set>
                                    <p:animEffect transition="in" filter="plus(in)">
                                      <p:cBhvr>
                                        <p:cTn id="15" dur="1000"/>
                                        <p:tgtEl>
                                          <p:spTgt spid="49167"/>
                                        </p:tgtEl>
                                      </p:cBhvr>
                                    </p:animEffect>
                                  </p:childTnLst>
                                </p:cTn>
                              </p:par>
                            </p:childTnLst>
                          </p:cTn>
                        </p:par>
                        <p:par>
                          <p:cTn id="16" fill="hold" nodeType="afterGroup">
                            <p:stCondLst>
                              <p:cond delay="4000"/>
                            </p:stCondLst>
                            <p:childTnLst>
                              <p:par>
                                <p:cTn id="17" presetID="16" presetClass="entr" presetSubtype="37" fill="hold" grpId="0" nodeType="afterEffect">
                                  <p:stCondLst>
                                    <p:cond delay="0"/>
                                  </p:stCondLst>
                                  <p:childTnLst>
                                    <p:set>
                                      <p:cBhvr>
                                        <p:cTn id="18" dur="1" fill="hold">
                                          <p:stCondLst>
                                            <p:cond delay="0"/>
                                          </p:stCondLst>
                                        </p:cTn>
                                        <p:tgtEl>
                                          <p:spTgt spid="49156"/>
                                        </p:tgtEl>
                                        <p:attrNameLst>
                                          <p:attrName>style.visibility</p:attrName>
                                        </p:attrNameLst>
                                      </p:cBhvr>
                                      <p:to>
                                        <p:strVal val="visible"/>
                                      </p:to>
                                    </p:set>
                                    <p:animEffect transition="in" filter="barn(outVertical)">
                                      <p:cBhvr>
                                        <p:cTn id="19" dur="1000"/>
                                        <p:tgtEl>
                                          <p:spTgt spid="49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65" grpId="0" animBg="1"/>
      <p:bldP spid="49166" grpId="0" animBg="1"/>
      <p:bldP spid="4916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152400" y="1444625"/>
            <a:ext cx="6527800" cy="760413"/>
          </a:xfrm>
          <a:prstGeom prst="cloudCallout">
            <a:avLst>
              <a:gd name="adj1" fmla="val -54185"/>
              <a:gd name="adj2" fmla="val 391546"/>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Bài toán là gì?</a:t>
            </a:r>
          </a:p>
        </p:txBody>
      </p:sp>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CC0066"/>
                </a:solidFill>
              </a:rPr>
              <a:t> </a:t>
            </a:r>
            <a:r>
              <a:rPr lang="en-US" altLang="en-US" sz="3000" b="1" dirty="0" smtClean="0">
                <a:solidFill>
                  <a:srgbClr val="CC0066"/>
                </a:solidFill>
              </a:rPr>
              <a:t>1. </a:t>
            </a:r>
            <a:r>
              <a:rPr lang="en-US" altLang="en-US" sz="3000" dirty="0" smtClean="0">
                <a:solidFill>
                  <a:srgbClr val="CC0066"/>
                </a:solidFill>
                <a:effectLst>
                  <a:outerShdw blurRad="38100" dist="38100" dir="2700000" algn="tl">
                    <a:srgbClr val="000000"/>
                  </a:outerShdw>
                </a:effectLst>
              </a:rPr>
              <a:t>BÀI </a:t>
            </a:r>
            <a:r>
              <a:rPr lang="en-US" altLang="en-US" sz="3000" dirty="0">
                <a:solidFill>
                  <a:srgbClr val="CC0066"/>
                </a:solidFill>
                <a:effectLst>
                  <a:outerShdw blurRad="38100" dist="38100" dir="2700000" algn="tl">
                    <a:srgbClr val="000000"/>
                  </a:outerShdw>
                </a:effectLst>
              </a:rPr>
              <a:t>TOÁN VÀ XÁC ĐỊNH BÀI TOÁN</a:t>
            </a:r>
          </a:p>
        </p:txBody>
      </p:sp>
      <p:sp>
        <p:nvSpPr>
          <p:cNvPr id="228356" name="Text Box 4"/>
          <p:cNvSpPr txBox="1">
            <a:spLocks noChangeArrowheads="1"/>
          </p:cNvSpPr>
          <p:nvPr/>
        </p:nvSpPr>
        <p:spPr bwMode="auto">
          <a:xfrm>
            <a:off x="1187450" y="2297113"/>
            <a:ext cx="7777163"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Là công việc hay một nhiệm vụ cần phải giải quyết</a:t>
            </a:r>
          </a:p>
        </p:txBody>
      </p:sp>
      <p:sp>
        <p:nvSpPr>
          <p:cNvPr id="2" name="AutoShape 3"/>
          <p:cNvSpPr>
            <a:spLocks noChangeArrowheads="1"/>
          </p:cNvSpPr>
          <p:nvPr/>
        </p:nvSpPr>
        <p:spPr bwMode="auto">
          <a:xfrm>
            <a:off x="368300" y="3775075"/>
            <a:ext cx="6527800" cy="760413"/>
          </a:xfrm>
          <a:prstGeom prst="cloudCallout">
            <a:avLst>
              <a:gd name="adj1" fmla="val -54185"/>
              <a:gd name="adj2" fmla="val 391546"/>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Để giải quyết được một bài toán cụ thể, ta cần phải xác định rõ điều gì̀?</a:t>
            </a:r>
          </a:p>
        </p:txBody>
      </p:sp>
      <p:sp>
        <p:nvSpPr>
          <p:cNvPr id="228358" name="Text Box 6"/>
          <p:cNvSpPr txBox="1">
            <a:spLocks noChangeArrowheads="1"/>
          </p:cNvSpPr>
          <p:nvPr/>
        </p:nvSpPr>
        <p:spPr bwMode="auto">
          <a:xfrm>
            <a:off x="539750" y="4843463"/>
            <a:ext cx="5256213"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 Xác định các điều kiện cho trước.</a:t>
            </a:r>
          </a:p>
        </p:txBody>
      </p:sp>
      <p:sp>
        <p:nvSpPr>
          <p:cNvPr id="228359" name="Text Box 7"/>
          <p:cNvSpPr txBox="1">
            <a:spLocks noChangeArrowheads="1"/>
          </p:cNvSpPr>
          <p:nvPr/>
        </p:nvSpPr>
        <p:spPr bwMode="auto">
          <a:xfrm>
            <a:off x="539750" y="5564188"/>
            <a:ext cx="5256213"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 Kết quả thu được</a:t>
            </a:r>
          </a:p>
        </p:txBody>
      </p:sp>
      <p:sp>
        <p:nvSpPr>
          <p:cNvPr id="228360" name="AutoShape 8"/>
          <p:cNvSpPr>
            <a:spLocks/>
          </p:cNvSpPr>
          <p:nvPr/>
        </p:nvSpPr>
        <p:spPr bwMode="auto">
          <a:xfrm>
            <a:off x="5867400" y="4797425"/>
            <a:ext cx="288925" cy="1223963"/>
          </a:xfrm>
          <a:prstGeom prst="rightBrace">
            <a:avLst>
              <a:gd name="adj1" fmla="val 35302"/>
              <a:gd name="adj2" fmla="val 50065"/>
            </a:avLst>
          </a:prstGeom>
          <a:noFill/>
          <a:ln w="38100">
            <a:solidFill>
              <a:srgbClr val="99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28361" name="Text Box 9"/>
          <p:cNvSpPr txBox="1">
            <a:spLocks noChangeArrowheads="1"/>
          </p:cNvSpPr>
          <p:nvPr/>
        </p:nvSpPr>
        <p:spPr bwMode="auto">
          <a:xfrm>
            <a:off x="6300788" y="5122863"/>
            <a:ext cx="2592387" cy="466725"/>
          </a:xfrm>
          <a:prstGeom prst="rect">
            <a:avLst/>
          </a:prstGeom>
          <a:solidFill>
            <a:srgbClr val="FFFF99"/>
          </a:solidFill>
          <a:ln w="9525">
            <a:solidFill>
              <a:srgbClr val="800000"/>
            </a:solidFill>
            <a:miter lim="800000"/>
            <a:headEnd/>
            <a:tailEnd/>
          </a:ln>
          <a:effectLst>
            <a:prstShdw prst="shdw17" dist="17961" dir="2700000">
              <a:srgbClr val="800000">
                <a:gamma/>
                <a:shade val="60000"/>
                <a:invGamma/>
              </a:srgbClr>
            </a:prstShdw>
          </a:effectLst>
        </p:spPr>
        <p:txBody>
          <a:bodyPr>
            <a:spAutoFit/>
          </a:bodyPr>
          <a:lstStyle/>
          <a:p>
            <a:pPr eaLnBrk="0" fontAlgn="base" hangingPunct="0">
              <a:spcBef>
                <a:spcPct val="50000"/>
              </a:spcBef>
              <a:spcAft>
                <a:spcPct val="0"/>
              </a:spcAft>
            </a:pPr>
            <a:r>
              <a:rPr lang="en-US" altLang="en-US" sz="2400">
                <a:solidFill>
                  <a:srgbClr val="800000"/>
                </a:solidFill>
              </a:rPr>
              <a:t>Xác định bài toán</a:t>
            </a:r>
          </a:p>
        </p:txBody>
      </p:sp>
    </p:spTree>
    <p:extLst>
      <p:ext uri="{BB962C8B-B14F-4D97-AF65-F5344CB8AC3E}">
        <p14:creationId xmlns:p14="http://schemas.microsoft.com/office/powerpoint/2010/main" val="33908429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28356"/>
                                        </p:tgtEl>
                                        <p:attrNameLst>
                                          <p:attrName>style.visibility</p:attrName>
                                        </p:attrNameLst>
                                      </p:cBhvr>
                                      <p:to>
                                        <p:strVal val="visible"/>
                                      </p:to>
                                    </p:set>
                                    <p:animEffect transition="in" filter="wipe(left)">
                                      <p:cBhvr>
                                        <p:cTn id="13" dur="500"/>
                                        <p:tgtEl>
                                          <p:spTgt spid="228356"/>
                                        </p:tgtEl>
                                      </p:cBhvr>
                                    </p:animEffect>
                                  </p:childTnLst>
                                </p:cTn>
                              </p:par>
                            </p:childTnLst>
                          </p:cTn>
                        </p:par>
                        <p:par>
                          <p:cTn id="14" fill="hold" nodeType="afterGroup">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28358"/>
                                        </p:tgtEl>
                                        <p:attrNameLst>
                                          <p:attrName>style.visibility</p:attrName>
                                        </p:attrNameLst>
                                      </p:cBhvr>
                                      <p:to>
                                        <p:strVal val="visible"/>
                                      </p:to>
                                    </p:set>
                                    <p:animEffect transition="in" filter="wipe(left)">
                                      <p:cBhvr>
                                        <p:cTn id="23" dur="500"/>
                                        <p:tgtEl>
                                          <p:spTgt spid="228358"/>
                                        </p:tgtEl>
                                      </p:cBhvr>
                                    </p:animEffect>
                                  </p:childTnLst>
                                </p:cTn>
                              </p:par>
                            </p:childTnLst>
                          </p:cTn>
                        </p:par>
                        <p:par>
                          <p:cTn id="24" fill="hold" nodeType="afterGroup">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228359"/>
                                        </p:tgtEl>
                                        <p:attrNameLst>
                                          <p:attrName>style.visibility</p:attrName>
                                        </p:attrNameLst>
                                      </p:cBhvr>
                                      <p:to>
                                        <p:strVal val="visible"/>
                                      </p:to>
                                    </p:set>
                                    <p:animEffect transition="in" filter="wipe(left)">
                                      <p:cBhvr>
                                        <p:cTn id="27" dur="500"/>
                                        <p:tgtEl>
                                          <p:spTgt spid="22835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8360"/>
                                        </p:tgtEl>
                                        <p:attrNameLst>
                                          <p:attrName>style.visibility</p:attrName>
                                        </p:attrNameLst>
                                      </p:cBhvr>
                                      <p:to>
                                        <p:strVal val="visible"/>
                                      </p:to>
                                    </p:set>
                                    <p:animEffect transition="in" filter="wipe(left)">
                                      <p:cBhvr>
                                        <p:cTn id="32" dur="1000"/>
                                        <p:tgtEl>
                                          <p:spTgt spid="22836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28361"/>
                                        </p:tgtEl>
                                        <p:attrNameLst>
                                          <p:attrName>style.visibility</p:attrName>
                                        </p:attrNameLst>
                                      </p:cBhvr>
                                      <p:to>
                                        <p:strVal val="visible"/>
                                      </p:to>
                                    </p:set>
                                    <p:animEffect transition="in" filter="wipe(left)">
                                      <p:cBhvr>
                                        <p:cTn id="37" dur="500"/>
                                        <p:tgtEl>
                                          <p:spTgt spid="228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228356" grpId="0" animBg="1"/>
      <p:bldP spid="2" grpId="0" animBg="1" autoUpdateAnimBg="0"/>
      <p:bldP spid="228358" grpId="0" animBg="1"/>
      <p:bldP spid="228359" grpId="0" animBg="1"/>
      <p:bldP spid="228360" grpId="0" animBg="1"/>
      <p:bldP spid="22836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152400" y="1412875"/>
            <a:ext cx="6527800" cy="760413"/>
          </a:xfrm>
          <a:prstGeom prst="cloudCallout">
            <a:avLst>
              <a:gd name="adj1" fmla="val -54185"/>
              <a:gd name="adj2" fmla="val 391546"/>
            </a:avLst>
          </a:prstGeom>
          <a:gradFill rotWithShape="1">
            <a:gsLst>
              <a:gs pos="0">
                <a:srgbClr val="FFFFFF"/>
              </a:gs>
              <a:gs pos="100000">
                <a:srgbClr val="66FFFF"/>
              </a:gs>
            </a:gsLst>
            <a:path path="rect">
              <a:fillToRect l="50000" t="50000" r="50000" b="50000"/>
            </a:path>
          </a:gradFill>
          <a:ln w="9525">
            <a:solidFill>
              <a:srgbClr val="003366"/>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800000"/>
                </a:solidFill>
              </a:rPr>
              <a:t>Ví dụ 1: Xét bài toán “Tính diện tích hình tam giác”.</a:t>
            </a:r>
          </a:p>
        </p:txBody>
      </p:sp>
      <p:sp>
        <p:nvSpPr>
          <p:cNvPr id="230403" name="Text Box 3"/>
          <p:cNvSpPr txBox="1">
            <a:spLocks noChangeArrowheads="1"/>
          </p:cNvSpPr>
          <p:nvPr/>
        </p:nvSpPr>
        <p:spPr bwMode="auto">
          <a:xfrm>
            <a:off x="1366838" y="2968625"/>
            <a:ext cx="2989262" cy="427038"/>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200">
                <a:solidFill>
                  <a:srgbClr val="800000"/>
                </a:solidFill>
              </a:rPr>
              <a:t>Điều kiện cho trước</a:t>
            </a:r>
          </a:p>
        </p:txBody>
      </p:sp>
      <p:sp>
        <p:nvSpPr>
          <p:cNvPr id="230404" name="Text Box 4"/>
          <p:cNvSpPr txBox="1">
            <a:spLocks noChangeArrowheads="1"/>
          </p:cNvSpPr>
          <p:nvPr/>
        </p:nvSpPr>
        <p:spPr bwMode="auto">
          <a:xfrm>
            <a:off x="1366838" y="3836988"/>
            <a:ext cx="2989262" cy="427037"/>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200">
                <a:solidFill>
                  <a:srgbClr val="800000"/>
                </a:solidFill>
              </a:rPr>
              <a:t>Kết quả cần thu được</a:t>
            </a:r>
          </a:p>
        </p:txBody>
      </p:sp>
      <p:sp>
        <p:nvSpPr>
          <p:cNvPr id="230405" name="Line 5"/>
          <p:cNvSpPr>
            <a:spLocks noChangeShapeType="1"/>
          </p:cNvSpPr>
          <p:nvPr/>
        </p:nvSpPr>
        <p:spPr bwMode="auto">
          <a:xfrm>
            <a:off x="4140200" y="3184525"/>
            <a:ext cx="936625" cy="0"/>
          </a:xfrm>
          <a:prstGeom prst="line">
            <a:avLst/>
          </a:prstGeom>
          <a:noFill/>
          <a:ln w="3810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30406" name="Line 6"/>
          <p:cNvSpPr>
            <a:spLocks noChangeShapeType="1"/>
          </p:cNvSpPr>
          <p:nvPr/>
        </p:nvSpPr>
        <p:spPr bwMode="auto">
          <a:xfrm>
            <a:off x="4284663" y="4052888"/>
            <a:ext cx="936625" cy="0"/>
          </a:xfrm>
          <a:prstGeom prst="line">
            <a:avLst/>
          </a:prstGeom>
          <a:noFill/>
          <a:ln w="3810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30407" name="Text Box 7"/>
          <p:cNvSpPr txBox="1">
            <a:spLocks noChangeArrowheads="1"/>
          </p:cNvSpPr>
          <p:nvPr/>
        </p:nvSpPr>
        <p:spPr bwMode="auto">
          <a:xfrm>
            <a:off x="5111750" y="2781300"/>
            <a:ext cx="3852863" cy="762000"/>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200">
                <a:solidFill>
                  <a:srgbClr val="800000"/>
                </a:solidFill>
              </a:rPr>
              <a:t>Một cạnh và đường cao tương ứng</a:t>
            </a:r>
          </a:p>
        </p:txBody>
      </p:sp>
      <p:sp>
        <p:nvSpPr>
          <p:cNvPr id="230408" name="Text Box 8"/>
          <p:cNvSpPr txBox="1">
            <a:spLocks noChangeArrowheads="1"/>
          </p:cNvSpPr>
          <p:nvPr/>
        </p:nvSpPr>
        <p:spPr bwMode="auto">
          <a:xfrm>
            <a:off x="5219700" y="3836988"/>
            <a:ext cx="3852863" cy="427037"/>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200">
                <a:solidFill>
                  <a:srgbClr val="800000"/>
                </a:solidFill>
              </a:rPr>
              <a:t>Diện tích hình tam giác</a:t>
            </a:r>
          </a:p>
        </p:txBody>
      </p:sp>
    </p:spTree>
    <p:extLst>
      <p:ext uri="{BB962C8B-B14F-4D97-AF65-F5344CB8AC3E}">
        <p14:creationId xmlns:p14="http://schemas.microsoft.com/office/powerpoint/2010/main" val="6665171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30403"/>
                                        </p:tgtEl>
                                        <p:attrNameLst>
                                          <p:attrName>style.visibility</p:attrName>
                                        </p:attrNameLst>
                                      </p:cBhvr>
                                      <p:to>
                                        <p:strVal val="visible"/>
                                      </p:to>
                                    </p:set>
                                    <p:animEffect transition="in" filter="wipe(left)">
                                      <p:cBhvr>
                                        <p:cTn id="13" dur="500"/>
                                        <p:tgtEl>
                                          <p:spTgt spid="23040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30404"/>
                                        </p:tgtEl>
                                        <p:attrNameLst>
                                          <p:attrName>style.visibility</p:attrName>
                                        </p:attrNameLst>
                                      </p:cBhvr>
                                      <p:to>
                                        <p:strVal val="visible"/>
                                      </p:to>
                                    </p:set>
                                    <p:animEffect transition="in" filter="wipe(left)">
                                      <p:cBhvr>
                                        <p:cTn id="18" dur="500"/>
                                        <p:tgtEl>
                                          <p:spTgt spid="23040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30405"/>
                                        </p:tgtEl>
                                        <p:attrNameLst>
                                          <p:attrName>style.visibility</p:attrName>
                                        </p:attrNameLst>
                                      </p:cBhvr>
                                      <p:to>
                                        <p:strVal val="visible"/>
                                      </p:to>
                                    </p:set>
                                    <p:animEffect transition="in" filter="wipe(left)">
                                      <p:cBhvr>
                                        <p:cTn id="23" dur="1000"/>
                                        <p:tgtEl>
                                          <p:spTgt spid="23040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30407"/>
                                        </p:tgtEl>
                                        <p:attrNameLst>
                                          <p:attrName>style.visibility</p:attrName>
                                        </p:attrNameLst>
                                      </p:cBhvr>
                                      <p:to>
                                        <p:strVal val="visible"/>
                                      </p:to>
                                    </p:set>
                                    <p:animEffect transition="in" filter="wipe(left)">
                                      <p:cBhvr>
                                        <p:cTn id="28" dur="500"/>
                                        <p:tgtEl>
                                          <p:spTgt spid="23040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30406"/>
                                        </p:tgtEl>
                                        <p:attrNameLst>
                                          <p:attrName>style.visibility</p:attrName>
                                        </p:attrNameLst>
                                      </p:cBhvr>
                                      <p:to>
                                        <p:strVal val="visible"/>
                                      </p:to>
                                    </p:set>
                                    <p:animEffect transition="in" filter="wipe(left)">
                                      <p:cBhvr>
                                        <p:cTn id="33" dur="1000"/>
                                        <p:tgtEl>
                                          <p:spTgt spid="23040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30408"/>
                                        </p:tgtEl>
                                        <p:attrNameLst>
                                          <p:attrName>style.visibility</p:attrName>
                                        </p:attrNameLst>
                                      </p:cBhvr>
                                      <p:to>
                                        <p:strVal val="visible"/>
                                      </p:to>
                                    </p:set>
                                    <p:animEffect transition="in" filter="wipe(left)">
                                      <p:cBhvr>
                                        <p:cTn id="38" dur="500"/>
                                        <p:tgtEl>
                                          <p:spTgt spid="2304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230403" grpId="0" animBg="1"/>
      <p:bldP spid="230404" grpId="0" animBg="1"/>
      <p:bldP spid="230405" grpId="0" animBg="1"/>
      <p:bldP spid="230406" grpId="0" animBg="1"/>
      <p:bldP spid="230407" grpId="0" animBg="1"/>
      <p:bldP spid="23040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179388" y="981075"/>
            <a:ext cx="6527800" cy="760413"/>
          </a:xfrm>
          <a:prstGeom prst="cloudCallout">
            <a:avLst>
              <a:gd name="adj1" fmla="val -54185"/>
              <a:gd name="adj2" fmla="val 391546"/>
            </a:avLst>
          </a:prstGeom>
          <a:gradFill rotWithShape="1">
            <a:gsLst>
              <a:gs pos="0">
                <a:srgbClr val="FFFFFF"/>
              </a:gs>
              <a:gs pos="100000">
                <a:srgbClr val="66FFFF"/>
              </a:gs>
            </a:gsLst>
            <a:path path="rect">
              <a:fillToRect l="50000" t="50000" r="50000" b="50000"/>
            </a:path>
          </a:gradFill>
          <a:ln w="9525">
            <a:solidFill>
              <a:srgbClr val="003366"/>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800000"/>
                </a:solidFill>
              </a:rPr>
              <a:t>Ví dụ 2: Xét bài toán “Tìm đường đi tránh các điểm nghẽn giao thông”.</a:t>
            </a:r>
          </a:p>
        </p:txBody>
      </p:sp>
      <p:sp>
        <p:nvSpPr>
          <p:cNvPr id="232451" name="Text Box 3"/>
          <p:cNvSpPr txBox="1">
            <a:spLocks noChangeArrowheads="1"/>
          </p:cNvSpPr>
          <p:nvPr/>
        </p:nvSpPr>
        <p:spPr bwMode="auto">
          <a:xfrm>
            <a:off x="971550" y="2389188"/>
            <a:ext cx="2989263" cy="427037"/>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200">
                <a:solidFill>
                  <a:srgbClr val="800000"/>
                </a:solidFill>
              </a:rPr>
              <a:t>Điều kiện cho trước</a:t>
            </a:r>
          </a:p>
        </p:txBody>
      </p:sp>
      <p:sp>
        <p:nvSpPr>
          <p:cNvPr id="232452" name="Text Box 4"/>
          <p:cNvSpPr txBox="1">
            <a:spLocks noChangeArrowheads="1"/>
          </p:cNvSpPr>
          <p:nvPr/>
        </p:nvSpPr>
        <p:spPr bwMode="auto">
          <a:xfrm>
            <a:off x="971550" y="4149725"/>
            <a:ext cx="2989263" cy="427038"/>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200">
                <a:solidFill>
                  <a:srgbClr val="800000"/>
                </a:solidFill>
              </a:rPr>
              <a:t>Kết quả cần thu được</a:t>
            </a:r>
          </a:p>
        </p:txBody>
      </p:sp>
      <p:sp>
        <p:nvSpPr>
          <p:cNvPr id="232453" name="Line 5"/>
          <p:cNvSpPr>
            <a:spLocks noChangeShapeType="1"/>
          </p:cNvSpPr>
          <p:nvPr/>
        </p:nvSpPr>
        <p:spPr bwMode="auto">
          <a:xfrm>
            <a:off x="3744913" y="2605088"/>
            <a:ext cx="936625" cy="0"/>
          </a:xfrm>
          <a:prstGeom prst="line">
            <a:avLst/>
          </a:prstGeom>
          <a:noFill/>
          <a:ln w="3810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32454" name="Line 6"/>
          <p:cNvSpPr>
            <a:spLocks noChangeShapeType="1"/>
          </p:cNvSpPr>
          <p:nvPr/>
        </p:nvSpPr>
        <p:spPr bwMode="auto">
          <a:xfrm>
            <a:off x="3889375" y="4365625"/>
            <a:ext cx="936625" cy="0"/>
          </a:xfrm>
          <a:prstGeom prst="line">
            <a:avLst/>
          </a:prstGeom>
          <a:noFill/>
          <a:ln w="3810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32455" name="Text Box 7"/>
          <p:cNvSpPr txBox="1">
            <a:spLocks noChangeArrowheads="1"/>
          </p:cNvSpPr>
          <p:nvPr/>
        </p:nvSpPr>
        <p:spPr bwMode="auto">
          <a:xfrm>
            <a:off x="4716463" y="2028825"/>
            <a:ext cx="4248150" cy="1265238"/>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200">
                <a:solidFill>
                  <a:srgbClr val="800000"/>
                </a:solidFill>
              </a:rPr>
              <a:t> Vị trí điểm nghẽn giao thông.</a:t>
            </a:r>
          </a:p>
          <a:p>
            <a:pPr eaLnBrk="0" fontAlgn="base" hangingPunct="0">
              <a:spcBef>
                <a:spcPct val="50000"/>
              </a:spcBef>
              <a:spcAft>
                <a:spcPct val="0"/>
              </a:spcAft>
              <a:buFontTx/>
              <a:buChar char="•"/>
            </a:pPr>
            <a:r>
              <a:rPr lang="en-US" altLang="en-US" sz="2200">
                <a:solidFill>
                  <a:srgbClr val="800000"/>
                </a:solidFill>
              </a:rPr>
              <a:t> Các con đường có thể đi từ vị trí hiện tại tới vị trí cần tới</a:t>
            </a:r>
          </a:p>
        </p:txBody>
      </p:sp>
      <p:sp>
        <p:nvSpPr>
          <p:cNvPr id="232456" name="Text Box 8"/>
          <p:cNvSpPr txBox="1">
            <a:spLocks noChangeArrowheads="1"/>
          </p:cNvSpPr>
          <p:nvPr/>
        </p:nvSpPr>
        <p:spPr bwMode="auto">
          <a:xfrm>
            <a:off x="4824413" y="3789363"/>
            <a:ext cx="3852862" cy="1096962"/>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200">
                <a:solidFill>
                  <a:srgbClr val="800000"/>
                </a:solidFill>
              </a:rPr>
              <a:t>Đường đi từ vị trí hiện tại tới vị trí cần tới mà không qua điểm nghẽn giao thông.</a:t>
            </a:r>
          </a:p>
        </p:txBody>
      </p:sp>
    </p:spTree>
    <p:extLst>
      <p:ext uri="{BB962C8B-B14F-4D97-AF65-F5344CB8AC3E}">
        <p14:creationId xmlns:p14="http://schemas.microsoft.com/office/powerpoint/2010/main" val="39880245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32451"/>
                                        </p:tgtEl>
                                        <p:attrNameLst>
                                          <p:attrName>style.visibility</p:attrName>
                                        </p:attrNameLst>
                                      </p:cBhvr>
                                      <p:to>
                                        <p:strVal val="visible"/>
                                      </p:to>
                                    </p:set>
                                    <p:animEffect transition="in" filter="wipe(left)">
                                      <p:cBhvr>
                                        <p:cTn id="13" dur="500"/>
                                        <p:tgtEl>
                                          <p:spTgt spid="23245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32452"/>
                                        </p:tgtEl>
                                        <p:attrNameLst>
                                          <p:attrName>style.visibility</p:attrName>
                                        </p:attrNameLst>
                                      </p:cBhvr>
                                      <p:to>
                                        <p:strVal val="visible"/>
                                      </p:to>
                                    </p:set>
                                    <p:animEffect transition="in" filter="wipe(left)">
                                      <p:cBhvr>
                                        <p:cTn id="18" dur="500"/>
                                        <p:tgtEl>
                                          <p:spTgt spid="23245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32453"/>
                                        </p:tgtEl>
                                        <p:attrNameLst>
                                          <p:attrName>style.visibility</p:attrName>
                                        </p:attrNameLst>
                                      </p:cBhvr>
                                      <p:to>
                                        <p:strVal val="visible"/>
                                      </p:to>
                                    </p:set>
                                    <p:animEffect transition="in" filter="wipe(left)">
                                      <p:cBhvr>
                                        <p:cTn id="23" dur="1000"/>
                                        <p:tgtEl>
                                          <p:spTgt spid="23245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32455"/>
                                        </p:tgtEl>
                                        <p:attrNameLst>
                                          <p:attrName>style.visibility</p:attrName>
                                        </p:attrNameLst>
                                      </p:cBhvr>
                                      <p:to>
                                        <p:strVal val="visible"/>
                                      </p:to>
                                    </p:set>
                                    <p:animEffect transition="in" filter="wipe(left)">
                                      <p:cBhvr>
                                        <p:cTn id="28" dur="500"/>
                                        <p:tgtEl>
                                          <p:spTgt spid="23245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32454"/>
                                        </p:tgtEl>
                                        <p:attrNameLst>
                                          <p:attrName>style.visibility</p:attrName>
                                        </p:attrNameLst>
                                      </p:cBhvr>
                                      <p:to>
                                        <p:strVal val="visible"/>
                                      </p:to>
                                    </p:set>
                                    <p:animEffect transition="in" filter="wipe(left)">
                                      <p:cBhvr>
                                        <p:cTn id="33" dur="1000"/>
                                        <p:tgtEl>
                                          <p:spTgt spid="23245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32456"/>
                                        </p:tgtEl>
                                        <p:attrNameLst>
                                          <p:attrName>style.visibility</p:attrName>
                                        </p:attrNameLst>
                                      </p:cBhvr>
                                      <p:to>
                                        <p:strVal val="visible"/>
                                      </p:to>
                                    </p:set>
                                    <p:animEffect transition="in" filter="wipe(left)">
                                      <p:cBhvr>
                                        <p:cTn id="38" dur="500"/>
                                        <p:tgtEl>
                                          <p:spTgt spid="232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232451" grpId="0" animBg="1"/>
      <p:bldP spid="232452" grpId="0" animBg="1"/>
      <p:bldP spid="232453" grpId="0" animBg="1"/>
      <p:bldP spid="232454" grpId="0" animBg="1"/>
      <p:bldP spid="232455" grpId="0" animBg="1"/>
      <p:bldP spid="23245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CC0066"/>
                </a:solidFill>
              </a:rPr>
              <a:t> </a:t>
            </a:r>
            <a:r>
              <a:rPr lang="en-US" altLang="en-US" sz="3000" b="1" dirty="0" smtClean="0">
                <a:solidFill>
                  <a:srgbClr val="CC0066"/>
                </a:solidFill>
              </a:rPr>
              <a:t>2. </a:t>
            </a:r>
            <a:r>
              <a:rPr lang="en-US" altLang="en-US" sz="3000" dirty="0" smtClean="0">
                <a:solidFill>
                  <a:srgbClr val="CC0066"/>
                </a:solidFill>
                <a:effectLst>
                  <a:outerShdw blurRad="38100" dist="38100" dir="2700000" algn="tl">
                    <a:srgbClr val="000000"/>
                  </a:outerShdw>
                </a:effectLst>
              </a:rPr>
              <a:t>QUÁ </a:t>
            </a:r>
            <a:r>
              <a:rPr lang="en-US" altLang="en-US" sz="3000" dirty="0">
                <a:solidFill>
                  <a:srgbClr val="CC0066"/>
                </a:solidFill>
                <a:effectLst>
                  <a:outerShdw blurRad="38100" dist="38100" dir="2700000" algn="tl">
                    <a:srgbClr val="000000"/>
                  </a:outerShdw>
                </a:effectLst>
              </a:rPr>
              <a:t>TRÌNH GIẢI BÀI TOÁN TRÊN MÁY TÍNH</a:t>
            </a:r>
          </a:p>
        </p:txBody>
      </p:sp>
      <p:sp>
        <p:nvSpPr>
          <p:cNvPr id="89091" name="AutoShape 3"/>
          <p:cNvSpPr>
            <a:spLocks noChangeArrowheads="1"/>
          </p:cNvSpPr>
          <p:nvPr/>
        </p:nvSpPr>
        <p:spPr bwMode="auto">
          <a:xfrm>
            <a:off x="152400" y="1444625"/>
            <a:ext cx="6527800" cy="760413"/>
          </a:xfrm>
          <a:prstGeom prst="cloudCallout">
            <a:avLst>
              <a:gd name="adj1" fmla="val -54185"/>
              <a:gd name="adj2" fmla="val 391546"/>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b="1" i="1">
                <a:solidFill>
                  <a:srgbClr val="000099"/>
                </a:solidFill>
              </a:rPr>
              <a:t>Thế nào là giải bài toán trên máy tính?</a:t>
            </a:r>
          </a:p>
        </p:txBody>
      </p:sp>
      <p:sp>
        <p:nvSpPr>
          <p:cNvPr id="234500" name="Text Box 4"/>
          <p:cNvSpPr txBox="1">
            <a:spLocks noChangeArrowheads="1"/>
          </p:cNvSpPr>
          <p:nvPr/>
        </p:nvSpPr>
        <p:spPr bwMode="auto">
          <a:xfrm>
            <a:off x="1187450" y="2297113"/>
            <a:ext cx="7777163" cy="822325"/>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Là việc nào đó ta muốn máy tính thực hiện để từ các </a:t>
            </a:r>
            <a:r>
              <a:rPr lang="en-US" altLang="en-US" sz="2400">
                <a:solidFill>
                  <a:srgbClr val="000099"/>
                </a:solidFill>
              </a:rPr>
              <a:t>điều kiện cho trước</a:t>
            </a:r>
            <a:r>
              <a:rPr lang="en-US" altLang="en-US" sz="2400">
                <a:solidFill>
                  <a:srgbClr val="800000"/>
                </a:solidFill>
              </a:rPr>
              <a:t> ta nhận được </a:t>
            </a:r>
            <a:r>
              <a:rPr lang="en-US" altLang="en-US" sz="2400">
                <a:solidFill>
                  <a:srgbClr val="000099"/>
                </a:solidFill>
              </a:rPr>
              <a:t>kết quả cần thu được</a:t>
            </a:r>
          </a:p>
        </p:txBody>
      </p:sp>
      <p:sp>
        <p:nvSpPr>
          <p:cNvPr id="36869" name="Text Box 5"/>
          <p:cNvSpPr txBox="1">
            <a:spLocks noChangeArrowheads="1"/>
          </p:cNvSpPr>
          <p:nvPr/>
        </p:nvSpPr>
        <p:spPr bwMode="auto">
          <a:xfrm>
            <a:off x="541338" y="3284538"/>
            <a:ext cx="8602662"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lnSpc>
                <a:spcPct val="120000"/>
              </a:lnSpc>
              <a:spcBef>
                <a:spcPct val="0"/>
              </a:spcBef>
              <a:spcAft>
                <a:spcPct val="0"/>
              </a:spcAft>
            </a:pPr>
            <a:r>
              <a:rPr lang="en-US" altLang="en-US" sz="2200" i="1">
                <a:solidFill>
                  <a:srgbClr val="000099"/>
                </a:solidFill>
              </a:rPr>
              <a:t>Ví dụ: Tìm ước số chung lớn nhất của hai số nguyên dương M và N </a:t>
            </a:r>
          </a:p>
          <a:p>
            <a:pPr eaLnBrk="0" fontAlgn="base" hangingPunct="0">
              <a:lnSpc>
                <a:spcPct val="120000"/>
              </a:lnSpc>
              <a:spcBef>
                <a:spcPct val="0"/>
              </a:spcBef>
              <a:spcAft>
                <a:spcPct val="0"/>
              </a:spcAft>
            </a:pPr>
            <a:r>
              <a:rPr lang="en-US" altLang="en-US" sz="2200" i="1">
                <a:solidFill>
                  <a:srgbClr val="000099"/>
                </a:solidFill>
              </a:rPr>
              <a:t>	</a:t>
            </a:r>
            <a:r>
              <a:rPr lang="en-US" altLang="en-US" sz="2200" i="1" u="sng">
                <a:solidFill>
                  <a:srgbClr val="000099"/>
                </a:solidFill>
              </a:rPr>
              <a:t>Điều kiện cho trước</a:t>
            </a:r>
            <a:r>
              <a:rPr lang="en-US" altLang="en-US" sz="2200" i="1">
                <a:solidFill>
                  <a:srgbClr val="000099"/>
                </a:solidFill>
              </a:rPr>
              <a:t>: </a:t>
            </a:r>
            <a:r>
              <a:rPr lang="en-US" altLang="en-US" sz="2200" i="1">
                <a:solidFill>
                  <a:srgbClr val="006600"/>
                </a:solidFill>
              </a:rPr>
              <a:t>hai số nguyên dương M và N</a:t>
            </a:r>
            <a:r>
              <a:rPr lang="en-US" altLang="en-US" sz="2200" i="1">
                <a:solidFill>
                  <a:srgbClr val="000099"/>
                </a:solidFill>
              </a:rPr>
              <a:t>.</a:t>
            </a:r>
          </a:p>
          <a:p>
            <a:pPr eaLnBrk="0" fontAlgn="base" hangingPunct="0">
              <a:lnSpc>
                <a:spcPct val="120000"/>
              </a:lnSpc>
              <a:spcBef>
                <a:spcPct val="0"/>
              </a:spcBef>
              <a:spcAft>
                <a:spcPct val="0"/>
              </a:spcAft>
            </a:pPr>
            <a:r>
              <a:rPr lang="en-US" altLang="en-US" sz="2200" i="1">
                <a:solidFill>
                  <a:srgbClr val="000099"/>
                </a:solidFill>
              </a:rPr>
              <a:t>	</a:t>
            </a:r>
            <a:r>
              <a:rPr lang="en-US" altLang="en-US" sz="2200" i="1" u="sng">
                <a:solidFill>
                  <a:srgbClr val="000099"/>
                </a:solidFill>
              </a:rPr>
              <a:t>Kết quả cần thu được</a:t>
            </a:r>
            <a:r>
              <a:rPr lang="en-US" altLang="en-US" sz="2200" i="1">
                <a:solidFill>
                  <a:srgbClr val="000099"/>
                </a:solidFill>
              </a:rPr>
              <a:t>: </a:t>
            </a:r>
            <a:r>
              <a:rPr lang="en-US" altLang="en-US" sz="2200" i="1">
                <a:solidFill>
                  <a:srgbClr val="006600"/>
                </a:solidFill>
              </a:rPr>
              <a:t>Ước số chung lớn nhất của M và N.</a:t>
            </a:r>
          </a:p>
        </p:txBody>
      </p:sp>
      <p:sp>
        <p:nvSpPr>
          <p:cNvPr id="2" name="AutoShape 3"/>
          <p:cNvSpPr>
            <a:spLocks noChangeArrowheads="1"/>
          </p:cNvSpPr>
          <p:nvPr/>
        </p:nvSpPr>
        <p:spPr bwMode="auto">
          <a:xfrm>
            <a:off x="152400" y="4973638"/>
            <a:ext cx="6527800" cy="760412"/>
          </a:xfrm>
          <a:prstGeom prst="cloudCallout">
            <a:avLst>
              <a:gd name="adj1" fmla="val -54185"/>
              <a:gd name="adj2" fmla="val 391546"/>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b="1" i="1">
                <a:solidFill>
                  <a:srgbClr val="000099"/>
                </a:solidFill>
              </a:rPr>
              <a:t>Em hiểu như thế nào là thuận toáǹ?</a:t>
            </a:r>
          </a:p>
        </p:txBody>
      </p:sp>
      <p:sp>
        <p:nvSpPr>
          <p:cNvPr id="234503" name="Text Box 7"/>
          <p:cNvSpPr txBox="1">
            <a:spLocks noChangeArrowheads="1"/>
          </p:cNvSpPr>
          <p:nvPr/>
        </p:nvSpPr>
        <p:spPr bwMode="auto">
          <a:xfrm>
            <a:off x="1187450" y="6021388"/>
            <a:ext cx="7777163"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 Các bước để giải một bài toán</a:t>
            </a:r>
            <a:endParaRPr lang="en-US" altLang="en-US" sz="2400">
              <a:solidFill>
                <a:srgbClr val="000099"/>
              </a:solidFill>
            </a:endParaRPr>
          </a:p>
        </p:txBody>
      </p:sp>
    </p:spTree>
    <p:extLst>
      <p:ext uri="{BB962C8B-B14F-4D97-AF65-F5344CB8AC3E}">
        <p14:creationId xmlns:p14="http://schemas.microsoft.com/office/powerpoint/2010/main" val="16046196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34500"/>
                                        </p:tgtEl>
                                        <p:attrNameLst>
                                          <p:attrName>style.visibility</p:attrName>
                                        </p:attrNameLst>
                                      </p:cBhvr>
                                      <p:to>
                                        <p:strVal val="visible"/>
                                      </p:to>
                                    </p:set>
                                    <p:animEffect transition="in" filter="wipe(left)">
                                      <p:cBhvr>
                                        <p:cTn id="13" dur="500"/>
                                        <p:tgtEl>
                                          <p:spTgt spid="23450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36869"/>
                                        </p:tgtEl>
                                        <p:attrNameLst>
                                          <p:attrName>style.visibility</p:attrName>
                                        </p:attrNameLst>
                                      </p:cBhvr>
                                      <p:to>
                                        <p:strVal val="visible"/>
                                      </p:to>
                                    </p:set>
                                    <p:animEffect transition="in" filter="slide(fromBottom)">
                                      <p:cBhvr>
                                        <p:cTn id="18" dur="500"/>
                                        <p:tgtEl>
                                          <p:spTgt spid="36869"/>
                                        </p:tgtEl>
                                      </p:cBhvr>
                                    </p:animEffect>
                                  </p:childTnLst>
                                </p:cTn>
                              </p:par>
                            </p:childTnLst>
                          </p:cTn>
                        </p:par>
                        <p:par>
                          <p:cTn id="19" fill="hold" nodeType="afterGroup">
                            <p:stCondLst>
                              <p:cond delay="500"/>
                            </p:stCondLst>
                            <p:childTnLst>
                              <p:par>
                                <p:cTn id="20" presetID="17" presetClass="entr" presetSubtype="1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34503"/>
                                        </p:tgtEl>
                                        <p:attrNameLst>
                                          <p:attrName>style.visibility</p:attrName>
                                        </p:attrNameLst>
                                      </p:cBhvr>
                                      <p:to>
                                        <p:strVal val="visible"/>
                                      </p:to>
                                    </p:set>
                                    <p:animEffect transition="in" filter="wipe(left)">
                                      <p:cBhvr>
                                        <p:cTn id="28" dur="500"/>
                                        <p:tgtEl>
                                          <p:spTgt spid="234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234500" grpId="0" animBg="1"/>
      <p:bldP spid="36869" grpId="0"/>
      <p:bldP spid="2" grpId="0" animBg="1" autoUpdateAnimBg="0"/>
      <p:bldP spid="23450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152400" y="836613"/>
            <a:ext cx="6527800" cy="760412"/>
          </a:xfrm>
          <a:prstGeom prst="cloudCallout">
            <a:avLst>
              <a:gd name="adj1" fmla="val -54185"/>
              <a:gd name="adj2" fmla="val 391546"/>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Quá trình giải bài toán trên máy tính như thế nào?</a:t>
            </a:r>
          </a:p>
        </p:txBody>
      </p:sp>
      <p:sp>
        <p:nvSpPr>
          <p:cNvPr id="236547" name="Text Box 3"/>
          <p:cNvSpPr txBox="1">
            <a:spLocks noChangeArrowheads="1"/>
          </p:cNvSpPr>
          <p:nvPr/>
        </p:nvSpPr>
        <p:spPr bwMode="auto">
          <a:xfrm>
            <a:off x="250825" y="2382838"/>
            <a:ext cx="3292475"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1. Xác định bài toán</a:t>
            </a:r>
            <a:endParaRPr lang="en-US" altLang="en-US" sz="2400">
              <a:solidFill>
                <a:srgbClr val="000099"/>
              </a:solidFill>
            </a:endParaRPr>
          </a:p>
        </p:txBody>
      </p:sp>
      <p:sp>
        <p:nvSpPr>
          <p:cNvPr id="236548" name="Text Box 4"/>
          <p:cNvSpPr txBox="1">
            <a:spLocks noChangeArrowheads="1"/>
          </p:cNvSpPr>
          <p:nvPr/>
        </p:nvSpPr>
        <p:spPr bwMode="auto">
          <a:xfrm>
            <a:off x="322263" y="3908425"/>
            <a:ext cx="3097212"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2. Mô tả thuật toán</a:t>
            </a:r>
            <a:endParaRPr lang="en-US" altLang="en-US" sz="2400">
              <a:solidFill>
                <a:srgbClr val="000099"/>
              </a:solidFill>
            </a:endParaRPr>
          </a:p>
        </p:txBody>
      </p:sp>
      <p:sp>
        <p:nvSpPr>
          <p:cNvPr id="236549" name="Text Box 5"/>
          <p:cNvSpPr txBox="1">
            <a:spLocks noChangeArrowheads="1"/>
          </p:cNvSpPr>
          <p:nvPr/>
        </p:nvSpPr>
        <p:spPr bwMode="auto">
          <a:xfrm>
            <a:off x="395288" y="5516563"/>
            <a:ext cx="3097212"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3. Viết chương trình</a:t>
            </a:r>
            <a:endParaRPr lang="en-US" altLang="en-US" sz="2400">
              <a:solidFill>
                <a:srgbClr val="000099"/>
              </a:solidFill>
            </a:endParaRPr>
          </a:p>
        </p:txBody>
      </p:sp>
      <p:sp>
        <p:nvSpPr>
          <p:cNvPr id="236550" name="Line 6"/>
          <p:cNvSpPr>
            <a:spLocks noChangeShapeType="1"/>
          </p:cNvSpPr>
          <p:nvPr/>
        </p:nvSpPr>
        <p:spPr bwMode="auto">
          <a:xfrm>
            <a:off x="3167063" y="2636838"/>
            <a:ext cx="995362" cy="1587"/>
          </a:xfrm>
          <a:prstGeom prst="line">
            <a:avLst/>
          </a:prstGeom>
          <a:noFill/>
          <a:ln w="3810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36551" name="Text Box 7"/>
          <p:cNvSpPr txBox="1">
            <a:spLocks noChangeArrowheads="1"/>
          </p:cNvSpPr>
          <p:nvPr/>
        </p:nvSpPr>
        <p:spPr bwMode="auto">
          <a:xfrm>
            <a:off x="4211638" y="2214563"/>
            <a:ext cx="4932362" cy="8540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800000"/>
                </a:solidFill>
              </a:rPr>
              <a:t> Xác định thông tin đã cho </a:t>
            </a:r>
            <a:r>
              <a:rPr lang="en-US" altLang="en-US" sz="2000">
                <a:solidFill>
                  <a:srgbClr val="000099"/>
                </a:solidFill>
              </a:rPr>
              <a:t>(INPUT)</a:t>
            </a:r>
            <a:r>
              <a:rPr lang="en-US" altLang="en-US" sz="2000">
                <a:solidFill>
                  <a:srgbClr val="800000"/>
                </a:solidFill>
              </a:rPr>
              <a:t>.</a:t>
            </a:r>
          </a:p>
          <a:p>
            <a:pPr eaLnBrk="0" fontAlgn="base" hangingPunct="0">
              <a:spcBef>
                <a:spcPct val="50000"/>
              </a:spcBef>
              <a:spcAft>
                <a:spcPct val="0"/>
              </a:spcAft>
              <a:buFontTx/>
              <a:buChar char="•"/>
            </a:pPr>
            <a:r>
              <a:rPr lang="en-US" altLang="en-US" sz="2000">
                <a:solidFill>
                  <a:srgbClr val="800000"/>
                </a:solidFill>
              </a:rPr>
              <a:t> Tìm được thông tin cần tìm </a:t>
            </a:r>
            <a:r>
              <a:rPr lang="en-US" altLang="en-US" sz="2000">
                <a:solidFill>
                  <a:srgbClr val="000099"/>
                </a:solidFill>
              </a:rPr>
              <a:t>(OUTPUT)</a:t>
            </a:r>
          </a:p>
        </p:txBody>
      </p:sp>
      <p:sp>
        <p:nvSpPr>
          <p:cNvPr id="236552" name="Line 8"/>
          <p:cNvSpPr>
            <a:spLocks noChangeShapeType="1"/>
          </p:cNvSpPr>
          <p:nvPr/>
        </p:nvSpPr>
        <p:spPr bwMode="auto">
          <a:xfrm>
            <a:off x="3132138" y="4124325"/>
            <a:ext cx="995362" cy="1588"/>
          </a:xfrm>
          <a:prstGeom prst="line">
            <a:avLst/>
          </a:prstGeom>
          <a:noFill/>
          <a:ln w="3810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36553" name="Text Box 9"/>
          <p:cNvSpPr txBox="1">
            <a:spLocks noChangeArrowheads="1"/>
          </p:cNvSpPr>
          <p:nvPr/>
        </p:nvSpPr>
        <p:spPr bwMode="auto">
          <a:xfrm>
            <a:off x="4176713" y="3582988"/>
            <a:ext cx="4716462" cy="1158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800000"/>
                </a:solidFill>
              </a:rPr>
              <a:t> Tìm cách giải bài toán</a:t>
            </a:r>
          </a:p>
          <a:p>
            <a:pPr eaLnBrk="0" fontAlgn="base" hangingPunct="0">
              <a:spcBef>
                <a:spcPct val="50000"/>
              </a:spcBef>
              <a:spcAft>
                <a:spcPct val="0"/>
              </a:spcAft>
              <a:buFontTx/>
              <a:buChar char="•"/>
            </a:pPr>
            <a:r>
              <a:rPr lang="en-US" altLang="en-US" sz="2000">
                <a:solidFill>
                  <a:srgbClr val="800000"/>
                </a:solidFill>
              </a:rPr>
              <a:t> Diễn tả bằng các lệnh cần phải thực hiện</a:t>
            </a:r>
            <a:endParaRPr lang="en-US" altLang="en-US" sz="2000">
              <a:solidFill>
                <a:srgbClr val="000099"/>
              </a:solidFill>
            </a:endParaRPr>
          </a:p>
        </p:txBody>
      </p:sp>
      <p:sp>
        <p:nvSpPr>
          <p:cNvPr id="236554" name="Line 10"/>
          <p:cNvSpPr>
            <a:spLocks noChangeShapeType="1"/>
          </p:cNvSpPr>
          <p:nvPr/>
        </p:nvSpPr>
        <p:spPr bwMode="auto">
          <a:xfrm>
            <a:off x="3348038" y="5764213"/>
            <a:ext cx="995362" cy="1587"/>
          </a:xfrm>
          <a:prstGeom prst="line">
            <a:avLst/>
          </a:prstGeom>
          <a:noFill/>
          <a:ln w="3810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36555" name="Text Box 11"/>
          <p:cNvSpPr txBox="1">
            <a:spLocks noChangeArrowheads="1"/>
          </p:cNvSpPr>
          <p:nvPr/>
        </p:nvSpPr>
        <p:spPr bwMode="auto">
          <a:xfrm>
            <a:off x="4392613" y="5222875"/>
            <a:ext cx="4500562" cy="10064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800000"/>
                </a:solidFill>
              </a:rPr>
              <a:t> Dựa vào mô tả thuật toán, ta viết chương trình bằng một ngôn ngữ lập trình</a:t>
            </a:r>
            <a:endParaRPr lang="en-US" altLang="en-US" sz="2000">
              <a:solidFill>
                <a:srgbClr val="000099"/>
              </a:solidFill>
            </a:endParaRPr>
          </a:p>
        </p:txBody>
      </p:sp>
    </p:spTree>
    <p:extLst>
      <p:ext uri="{BB962C8B-B14F-4D97-AF65-F5344CB8AC3E}">
        <p14:creationId xmlns:p14="http://schemas.microsoft.com/office/powerpoint/2010/main" val="41025251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36547"/>
                                        </p:tgtEl>
                                        <p:attrNameLst>
                                          <p:attrName>style.visibility</p:attrName>
                                        </p:attrNameLst>
                                      </p:cBhvr>
                                      <p:to>
                                        <p:strVal val="visible"/>
                                      </p:to>
                                    </p:set>
                                    <p:animEffect transition="in" filter="wipe(left)">
                                      <p:cBhvr>
                                        <p:cTn id="13" dur="500"/>
                                        <p:tgtEl>
                                          <p:spTgt spid="23654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36548"/>
                                        </p:tgtEl>
                                        <p:attrNameLst>
                                          <p:attrName>style.visibility</p:attrName>
                                        </p:attrNameLst>
                                      </p:cBhvr>
                                      <p:to>
                                        <p:strVal val="visible"/>
                                      </p:to>
                                    </p:set>
                                    <p:animEffect transition="in" filter="wipe(left)">
                                      <p:cBhvr>
                                        <p:cTn id="18" dur="500"/>
                                        <p:tgtEl>
                                          <p:spTgt spid="23654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36549"/>
                                        </p:tgtEl>
                                        <p:attrNameLst>
                                          <p:attrName>style.visibility</p:attrName>
                                        </p:attrNameLst>
                                      </p:cBhvr>
                                      <p:to>
                                        <p:strVal val="visible"/>
                                      </p:to>
                                    </p:set>
                                    <p:animEffect transition="in" filter="wipe(left)">
                                      <p:cBhvr>
                                        <p:cTn id="23" dur="500"/>
                                        <p:tgtEl>
                                          <p:spTgt spid="23654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36550"/>
                                        </p:tgtEl>
                                        <p:attrNameLst>
                                          <p:attrName>style.visibility</p:attrName>
                                        </p:attrNameLst>
                                      </p:cBhvr>
                                      <p:to>
                                        <p:strVal val="visible"/>
                                      </p:to>
                                    </p:set>
                                    <p:animEffect transition="in" filter="wipe(left)">
                                      <p:cBhvr>
                                        <p:cTn id="28" dur="1000"/>
                                        <p:tgtEl>
                                          <p:spTgt spid="236550"/>
                                        </p:tgtEl>
                                      </p:cBhvr>
                                    </p:animEffect>
                                  </p:childTnLst>
                                </p:cTn>
                              </p:par>
                            </p:childTnLst>
                          </p:cTn>
                        </p:par>
                        <p:par>
                          <p:cTn id="29" fill="hold" nodeType="afterGroup">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236551"/>
                                        </p:tgtEl>
                                        <p:attrNameLst>
                                          <p:attrName>style.visibility</p:attrName>
                                        </p:attrNameLst>
                                      </p:cBhvr>
                                      <p:to>
                                        <p:strVal val="visible"/>
                                      </p:to>
                                    </p:set>
                                    <p:animEffect transition="in" filter="wipe(left)">
                                      <p:cBhvr>
                                        <p:cTn id="32" dur="500"/>
                                        <p:tgtEl>
                                          <p:spTgt spid="23655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36552"/>
                                        </p:tgtEl>
                                        <p:attrNameLst>
                                          <p:attrName>style.visibility</p:attrName>
                                        </p:attrNameLst>
                                      </p:cBhvr>
                                      <p:to>
                                        <p:strVal val="visible"/>
                                      </p:to>
                                    </p:set>
                                    <p:animEffect transition="in" filter="wipe(left)">
                                      <p:cBhvr>
                                        <p:cTn id="37" dur="1000"/>
                                        <p:tgtEl>
                                          <p:spTgt spid="236552"/>
                                        </p:tgtEl>
                                      </p:cBhvr>
                                    </p:animEffect>
                                  </p:childTnLst>
                                </p:cTn>
                              </p:par>
                            </p:childTnLst>
                          </p:cTn>
                        </p:par>
                        <p:par>
                          <p:cTn id="38" fill="hold" nodeType="afterGroup">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236553"/>
                                        </p:tgtEl>
                                        <p:attrNameLst>
                                          <p:attrName>style.visibility</p:attrName>
                                        </p:attrNameLst>
                                      </p:cBhvr>
                                      <p:to>
                                        <p:strVal val="visible"/>
                                      </p:to>
                                    </p:set>
                                    <p:animEffect transition="in" filter="wipe(left)">
                                      <p:cBhvr>
                                        <p:cTn id="41" dur="500"/>
                                        <p:tgtEl>
                                          <p:spTgt spid="236553"/>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36554"/>
                                        </p:tgtEl>
                                        <p:attrNameLst>
                                          <p:attrName>style.visibility</p:attrName>
                                        </p:attrNameLst>
                                      </p:cBhvr>
                                      <p:to>
                                        <p:strVal val="visible"/>
                                      </p:to>
                                    </p:set>
                                    <p:animEffect transition="in" filter="wipe(left)">
                                      <p:cBhvr>
                                        <p:cTn id="46" dur="1000"/>
                                        <p:tgtEl>
                                          <p:spTgt spid="236554"/>
                                        </p:tgtEl>
                                      </p:cBhvr>
                                    </p:animEffect>
                                  </p:childTnLst>
                                </p:cTn>
                              </p:par>
                            </p:childTnLst>
                          </p:cTn>
                        </p:par>
                        <p:par>
                          <p:cTn id="47" fill="hold" nodeType="afterGroup">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236555"/>
                                        </p:tgtEl>
                                        <p:attrNameLst>
                                          <p:attrName>style.visibility</p:attrName>
                                        </p:attrNameLst>
                                      </p:cBhvr>
                                      <p:to>
                                        <p:strVal val="visible"/>
                                      </p:to>
                                    </p:set>
                                    <p:animEffect transition="in" filter="wipe(left)">
                                      <p:cBhvr>
                                        <p:cTn id="50" dur="500"/>
                                        <p:tgtEl>
                                          <p:spTgt spid="236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236547" grpId="0" animBg="1"/>
      <p:bldP spid="236548" grpId="0" animBg="1"/>
      <p:bldP spid="236549" grpId="0" animBg="1"/>
      <p:bldP spid="236550" grpId="0" animBg="1"/>
      <p:bldP spid="236551" grpId="0" animBg="1"/>
      <p:bldP spid="236552" grpId="0" animBg="1"/>
      <p:bldP spid="236553" grpId="0" animBg="1"/>
      <p:bldP spid="236554" grpId="0" animBg="1"/>
      <p:bldP spid="23655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3. </a:t>
            </a:r>
            <a:r>
              <a:rPr lang="en-US" altLang="en-US" sz="3000" dirty="0" smtClean="0">
                <a:solidFill>
                  <a:srgbClr val="FF0066"/>
                </a:solidFill>
                <a:effectLst>
                  <a:outerShdw blurRad="38100" dist="38100" dir="2700000" algn="tl">
                    <a:srgbClr val="000000"/>
                  </a:outerShdw>
                </a:effectLst>
              </a:rPr>
              <a:t>THUẬT </a:t>
            </a:r>
            <a:r>
              <a:rPr lang="en-US" altLang="en-US" sz="3000" dirty="0">
                <a:solidFill>
                  <a:srgbClr val="FF0066"/>
                </a:solidFill>
                <a:effectLst>
                  <a:outerShdw blurRad="38100" dist="38100" dir="2700000" algn="tl">
                    <a:srgbClr val="000000"/>
                  </a:outerShdw>
                </a:effectLst>
              </a:rPr>
              <a:t>TOÁN VÀ MÔ TẢ THUẬT TOÁN</a:t>
            </a:r>
          </a:p>
        </p:txBody>
      </p:sp>
      <p:sp>
        <p:nvSpPr>
          <p:cNvPr id="89091" name="AutoShape 3"/>
          <p:cNvSpPr>
            <a:spLocks noChangeArrowheads="1"/>
          </p:cNvSpPr>
          <p:nvPr/>
        </p:nvSpPr>
        <p:spPr bwMode="auto">
          <a:xfrm>
            <a:off x="152400" y="1731963"/>
            <a:ext cx="6527800" cy="1120775"/>
          </a:xfrm>
          <a:prstGeom prst="cloudCallout">
            <a:avLst>
              <a:gd name="adj1" fmla="val -54185"/>
              <a:gd name="adj2" fmla="val 249574"/>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Xét bài toáṇ : Giải phương trình bậc nhất dạng tổng quát ax + b = 0</a:t>
            </a:r>
          </a:p>
        </p:txBody>
      </p:sp>
      <p:sp>
        <p:nvSpPr>
          <p:cNvPr id="238596" name="Text Box 4"/>
          <p:cNvSpPr txBox="1">
            <a:spLocks noChangeArrowheads="1"/>
          </p:cNvSpPr>
          <p:nvPr/>
        </p:nvSpPr>
        <p:spPr bwMode="auto">
          <a:xfrm>
            <a:off x="250825" y="3030538"/>
            <a:ext cx="3292475"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1. Xác định bài toán</a:t>
            </a:r>
            <a:endParaRPr lang="en-US" altLang="en-US" sz="2400">
              <a:solidFill>
                <a:srgbClr val="000099"/>
              </a:solidFill>
            </a:endParaRPr>
          </a:p>
        </p:txBody>
      </p:sp>
      <p:sp>
        <p:nvSpPr>
          <p:cNvPr id="238597" name="Text Box 5"/>
          <p:cNvSpPr txBox="1">
            <a:spLocks noChangeArrowheads="1"/>
          </p:cNvSpPr>
          <p:nvPr/>
        </p:nvSpPr>
        <p:spPr bwMode="auto">
          <a:xfrm>
            <a:off x="2052638" y="3644900"/>
            <a:ext cx="1511300" cy="396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000099"/>
                </a:solidFill>
              </a:rPr>
              <a:t> INPUT</a:t>
            </a:r>
            <a:endParaRPr lang="en-US" altLang="en-US" sz="2000">
              <a:solidFill>
                <a:srgbClr val="800000"/>
              </a:solidFill>
            </a:endParaRPr>
          </a:p>
        </p:txBody>
      </p:sp>
      <p:sp>
        <p:nvSpPr>
          <p:cNvPr id="238598" name="Text Box 6"/>
          <p:cNvSpPr txBox="1">
            <a:spLocks noChangeArrowheads="1"/>
          </p:cNvSpPr>
          <p:nvPr/>
        </p:nvSpPr>
        <p:spPr bwMode="auto">
          <a:xfrm>
            <a:off x="2052638" y="4364038"/>
            <a:ext cx="1511300" cy="396875"/>
          </a:xfrm>
          <a:prstGeom prst="rect">
            <a:avLst/>
          </a:prstGeom>
          <a:solidFill>
            <a:srgbClr val="FFFF99"/>
          </a:soli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000">
                <a:solidFill>
                  <a:srgbClr val="000099"/>
                </a:solidFill>
              </a:rPr>
              <a:t> OUTPUT</a:t>
            </a:r>
          </a:p>
        </p:txBody>
      </p:sp>
      <p:sp>
        <p:nvSpPr>
          <p:cNvPr id="238599" name="Line 7"/>
          <p:cNvSpPr>
            <a:spLocks noChangeShapeType="1"/>
          </p:cNvSpPr>
          <p:nvPr/>
        </p:nvSpPr>
        <p:spPr bwMode="auto">
          <a:xfrm>
            <a:off x="3348038" y="3859213"/>
            <a:ext cx="995362" cy="1587"/>
          </a:xfrm>
          <a:prstGeom prst="line">
            <a:avLst/>
          </a:prstGeom>
          <a:noFill/>
          <a:ln w="3810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38600" name="Line 8"/>
          <p:cNvSpPr>
            <a:spLocks noChangeShapeType="1"/>
          </p:cNvSpPr>
          <p:nvPr/>
        </p:nvSpPr>
        <p:spPr bwMode="auto">
          <a:xfrm>
            <a:off x="3419475" y="4579938"/>
            <a:ext cx="995363" cy="1587"/>
          </a:xfrm>
          <a:prstGeom prst="line">
            <a:avLst/>
          </a:prstGeom>
          <a:noFill/>
          <a:ln w="3810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38601" name="Text Box 9"/>
          <p:cNvSpPr txBox="1">
            <a:spLocks noChangeArrowheads="1"/>
          </p:cNvSpPr>
          <p:nvPr/>
        </p:nvSpPr>
        <p:spPr bwMode="auto">
          <a:xfrm>
            <a:off x="4356100" y="3644900"/>
            <a:ext cx="2303463" cy="396875"/>
          </a:xfrm>
          <a:prstGeom prst="rect">
            <a:avLst/>
          </a:prstGeom>
          <a:solidFill>
            <a:srgbClr val="FFFFFF"/>
          </a:soli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Các hệ số a và b</a:t>
            </a:r>
            <a:endParaRPr lang="en-US" altLang="en-US" sz="2000">
              <a:solidFill>
                <a:srgbClr val="800000"/>
              </a:solidFill>
            </a:endParaRPr>
          </a:p>
        </p:txBody>
      </p:sp>
      <p:sp>
        <p:nvSpPr>
          <p:cNvPr id="238602" name="Text Box 10"/>
          <p:cNvSpPr txBox="1">
            <a:spLocks noChangeArrowheads="1"/>
          </p:cNvSpPr>
          <p:nvPr/>
        </p:nvSpPr>
        <p:spPr bwMode="auto">
          <a:xfrm>
            <a:off x="4427538" y="4400550"/>
            <a:ext cx="4321175" cy="396875"/>
          </a:xfrm>
          <a:prstGeom prst="rect">
            <a:avLst/>
          </a:prstGeom>
          <a:solidFill>
            <a:srgbClr val="FFFFFF"/>
          </a:soli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000">
                <a:solidFill>
                  <a:srgbClr val="000099"/>
                </a:solidFill>
              </a:rPr>
              <a:t>Nghiệm của phương trình bậc nhất</a:t>
            </a:r>
            <a:endParaRPr lang="en-US" altLang="en-US" sz="2000">
              <a:solidFill>
                <a:srgbClr val="800000"/>
              </a:solidFill>
            </a:endParaRPr>
          </a:p>
        </p:txBody>
      </p:sp>
    </p:spTree>
    <p:extLst>
      <p:ext uri="{BB962C8B-B14F-4D97-AF65-F5344CB8AC3E}">
        <p14:creationId xmlns:p14="http://schemas.microsoft.com/office/powerpoint/2010/main" val="33466050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38596"/>
                                        </p:tgtEl>
                                        <p:attrNameLst>
                                          <p:attrName>style.visibility</p:attrName>
                                        </p:attrNameLst>
                                      </p:cBhvr>
                                      <p:to>
                                        <p:strVal val="visible"/>
                                      </p:to>
                                    </p:set>
                                    <p:animEffect transition="in" filter="wipe(left)">
                                      <p:cBhvr>
                                        <p:cTn id="13" dur="500"/>
                                        <p:tgtEl>
                                          <p:spTgt spid="23859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38597"/>
                                        </p:tgtEl>
                                        <p:attrNameLst>
                                          <p:attrName>style.visibility</p:attrName>
                                        </p:attrNameLst>
                                      </p:cBhvr>
                                      <p:to>
                                        <p:strVal val="visible"/>
                                      </p:to>
                                    </p:set>
                                    <p:animEffect transition="in" filter="wipe(left)">
                                      <p:cBhvr>
                                        <p:cTn id="18" dur="500"/>
                                        <p:tgtEl>
                                          <p:spTgt spid="23859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38598"/>
                                        </p:tgtEl>
                                        <p:attrNameLst>
                                          <p:attrName>style.visibility</p:attrName>
                                        </p:attrNameLst>
                                      </p:cBhvr>
                                      <p:to>
                                        <p:strVal val="visible"/>
                                      </p:to>
                                    </p:set>
                                    <p:animEffect transition="in" filter="wipe(left)">
                                      <p:cBhvr>
                                        <p:cTn id="23" dur="500"/>
                                        <p:tgtEl>
                                          <p:spTgt spid="23859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38599"/>
                                        </p:tgtEl>
                                        <p:attrNameLst>
                                          <p:attrName>style.visibility</p:attrName>
                                        </p:attrNameLst>
                                      </p:cBhvr>
                                      <p:to>
                                        <p:strVal val="visible"/>
                                      </p:to>
                                    </p:set>
                                    <p:animEffect transition="in" filter="wipe(left)">
                                      <p:cBhvr>
                                        <p:cTn id="28" dur="1000"/>
                                        <p:tgtEl>
                                          <p:spTgt spid="238599"/>
                                        </p:tgtEl>
                                      </p:cBhvr>
                                    </p:animEffect>
                                  </p:childTnLst>
                                </p:cTn>
                              </p:par>
                            </p:childTnLst>
                          </p:cTn>
                        </p:par>
                        <p:par>
                          <p:cTn id="29" fill="hold" nodeType="afterGroup">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238601"/>
                                        </p:tgtEl>
                                        <p:attrNameLst>
                                          <p:attrName>style.visibility</p:attrName>
                                        </p:attrNameLst>
                                      </p:cBhvr>
                                      <p:to>
                                        <p:strVal val="visible"/>
                                      </p:to>
                                    </p:set>
                                    <p:animEffect transition="in" filter="wipe(left)">
                                      <p:cBhvr>
                                        <p:cTn id="32" dur="500"/>
                                        <p:tgtEl>
                                          <p:spTgt spid="23860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38600"/>
                                        </p:tgtEl>
                                        <p:attrNameLst>
                                          <p:attrName>style.visibility</p:attrName>
                                        </p:attrNameLst>
                                      </p:cBhvr>
                                      <p:to>
                                        <p:strVal val="visible"/>
                                      </p:to>
                                    </p:set>
                                    <p:animEffect transition="in" filter="wipe(left)">
                                      <p:cBhvr>
                                        <p:cTn id="37" dur="1000"/>
                                        <p:tgtEl>
                                          <p:spTgt spid="238600"/>
                                        </p:tgtEl>
                                      </p:cBhvr>
                                    </p:animEffect>
                                  </p:childTnLst>
                                </p:cTn>
                              </p:par>
                            </p:childTnLst>
                          </p:cTn>
                        </p:par>
                        <p:par>
                          <p:cTn id="38" fill="hold" nodeType="afterGroup">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238602"/>
                                        </p:tgtEl>
                                        <p:attrNameLst>
                                          <p:attrName>style.visibility</p:attrName>
                                        </p:attrNameLst>
                                      </p:cBhvr>
                                      <p:to>
                                        <p:strVal val="visible"/>
                                      </p:to>
                                    </p:set>
                                    <p:animEffect transition="in" filter="wipe(left)">
                                      <p:cBhvr>
                                        <p:cTn id="41" dur="500"/>
                                        <p:tgtEl>
                                          <p:spTgt spid="238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238596" grpId="0" animBg="1"/>
      <p:bldP spid="238597" grpId="0" animBg="1"/>
      <p:bldP spid="238598" grpId="0" animBg="1"/>
      <p:bldP spid="238599" grpId="0" animBg="1"/>
      <p:bldP spid="238600" grpId="0" animBg="1"/>
      <p:bldP spid="238601" grpId="0" animBg="1"/>
      <p:bldP spid="23860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Text Box 2"/>
          <p:cNvSpPr txBox="1">
            <a:spLocks noChangeArrowheads="1"/>
          </p:cNvSpPr>
          <p:nvPr/>
        </p:nvSpPr>
        <p:spPr bwMode="auto">
          <a:xfrm>
            <a:off x="322263" y="188913"/>
            <a:ext cx="3097212" cy="4572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2. Mô tả thuật toán</a:t>
            </a:r>
            <a:endParaRPr lang="en-US" altLang="en-US" sz="2400">
              <a:solidFill>
                <a:srgbClr val="000099"/>
              </a:solidFill>
            </a:endParaRPr>
          </a:p>
        </p:txBody>
      </p:sp>
      <p:sp>
        <p:nvSpPr>
          <p:cNvPr id="60423" name="Text Box 7"/>
          <p:cNvSpPr txBox="1">
            <a:spLocks noChangeArrowheads="1"/>
          </p:cNvSpPr>
          <p:nvPr/>
        </p:nvSpPr>
        <p:spPr bwMode="auto">
          <a:xfrm>
            <a:off x="684213" y="1130300"/>
            <a:ext cx="5688012"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Bước1 : xác định hệ số a, b;</a:t>
            </a:r>
          </a:p>
        </p:txBody>
      </p:sp>
      <p:sp>
        <p:nvSpPr>
          <p:cNvPr id="60424" name="Text Box 8"/>
          <p:cNvSpPr txBox="1">
            <a:spLocks noChangeArrowheads="1"/>
          </p:cNvSpPr>
          <p:nvPr/>
        </p:nvSpPr>
        <p:spPr bwMode="auto">
          <a:xfrm>
            <a:off x="684213" y="1782763"/>
            <a:ext cx="8459787" cy="4270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2 : nếu a = 0 và b = 0 </a:t>
            </a:r>
            <a:r>
              <a:rPr lang="en-US" altLang="en-US" sz="2200">
                <a:solidFill>
                  <a:srgbClr val="000099"/>
                </a:solidFill>
                <a:sym typeface="Wingdings 3" panose="05040102010807070707" pitchFamily="18" charset="2"/>
              </a:rPr>
              <a:t></a:t>
            </a:r>
            <a:r>
              <a:rPr lang="en-US" altLang="en-US" sz="2200">
                <a:solidFill>
                  <a:srgbClr val="000099"/>
                </a:solidFill>
              </a:rPr>
              <a:t> phương trình vô số nghiệm </a:t>
            </a:r>
            <a:r>
              <a:rPr lang="en-US" altLang="en-US" sz="2200">
                <a:solidFill>
                  <a:srgbClr val="000099"/>
                </a:solidFill>
                <a:sym typeface="Wingdings 3" panose="05040102010807070707" pitchFamily="18" charset="2"/>
              </a:rPr>
              <a:t> B5</a:t>
            </a:r>
            <a:r>
              <a:rPr lang="en-US" altLang="en-US" sz="2200">
                <a:solidFill>
                  <a:srgbClr val="000099"/>
                </a:solidFill>
              </a:rPr>
              <a:t>;</a:t>
            </a:r>
          </a:p>
        </p:txBody>
      </p:sp>
      <p:sp>
        <p:nvSpPr>
          <p:cNvPr id="60425" name="Text Box 9"/>
          <p:cNvSpPr txBox="1">
            <a:spLocks noChangeArrowheads="1"/>
          </p:cNvSpPr>
          <p:nvPr/>
        </p:nvSpPr>
        <p:spPr bwMode="auto">
          <a:xfrm>
            <a:off x="684213" y="2425700"/>
            <a:ext cx="8135937"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3 : nếu a = 0 và b </a:t>
            </a:r>
            <a:r>
              <a:rPr lang="en-US" altLang="en-US" sz="2200">
                <a:solidFill>
                  <a:srgbClr val="000099"/>
                </a:solidFill>
                <a:cs typeface="Arial" panose="020B0604020202020204" pitchFamily="34" charset="0"/>
              </a:rPr>
              <a:t>≠</a:t>
            </a:r>
            <a:r>
              <a:rPr lang="en-US" altLang="en-US" sz="2200">
                <a:solidFill>
                  <a:srgbClr val="000099"/>
                </a:solidFill>
              </a:rPr>
              <a:t> 0 </a:t>
            </a:r>
            <a:r>
              <a:rPr lang="en-US" altLang="en-US" sz="2200">
                <a:solidFill>
                  <a:srgbClr val="000099"/>
                </a:solidFill>
                <a:sym typeface="Wingdings 3" panose="05040102010807070707" pitchFamily="18" charset="2"/>
              </a:rPr>
              <a:t></a:t>
            </a:r>
            <a:r>
              <a:rPr lang="en-US" altLang="en-US" sz="2200">
                <a:solidFill>
                  <a:srgbClr val="000099"/>
                </a:solidFill>
              </a:rPr>
              <a:t> phương trình vô nghiệm </a:t>
            </a:r>
            <a:r>
              <a:rPr lang="en-US" altLang="en-US" sz="2200">
                <a:solidFill>
                  <a:srgbClr val="000099"/>
                </a:solidFill>
                <a:sym typeface="Wingdings 3" panose="05040102010807070707" pitchFamily="18" charset="2"/>
              </a:rPr>
              <a:t> B5</a:t>
            </a:r>
            <a:r>
              <a:rPr lang="en-US" altLang="en-US" sz="2200">
                <a:solidFill>
                  <a:srgbClr val="000099"/>
                </a:solidFill>
              </a:rPr>
              <a:t>;</a:t>
            </a:r>
          </a:p>
        </p:txBody>
      </p:sp>
      <p:sp>
        <p:nvSpPr>
          <p:cNvPr id="60426" name="Text Box 10"/>
          <p:cNvSpPr txBox="1">
            <a:spLocks noChangeArrowheads="1"/>
          </p:cNvSpPr>
          <p:nvPr/>
        </p:nvSpPr>
        <p:spPr bwMode="auto">
          <a:xfrm>
            <a:off x="684213" y="3079750"/>
            <a:ext cx="8135937" cy="4270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4 : nếu a </a:t>
            </a:r>
            <a:r>
              <a:rPr lang="en-US" altLang="en-US" sz="2200">
                <a:solidFill>
                  <a:srgbClr val="000099"/>
                </a:solidFill>
                <a:cs typeface="Arial" panose="020B0604020202020204" pitchFamily="34" charset="0"/>
              </a:rPr>
              <a:t>≠</a:t>
            </a:r>
            <a:r>
              <a:rPr lang="en-US" altLang="en-US" sz="2200">
                <a:solidFill>
                  <a:srgbClr val="000099"/>
                </a:solidFill>
              </a:rPr>
              <a:t> 0 </a:t>
            </a:r>
            <a:r>
              <a:rPr lang="en-US" altLang="en-US" sz="2200">
                <a:solidFill>
                  <a:srgbClr val="000099"/>
                </a:solidFill>
                <a:sym typeface="Wingdings 3" panose="05040102010807070707" pitchFamily="18" charset="2"/>
              </a:rPr>
              <a:t></a:t>
            </a:r>
            <a:r>
              <a:rPr lang="en-US" altLang="en-US" sz="2200">
                <a:solidFill>
                  <a:srgbClr val="000099"/>
                </a:solidFill>
              </a:rPr>
              <a:t> phương trình có nghiệm x = -b/a </a:t>
            </a:r>
            <a:r>
              <a:rPr lang="en-US" altLang="en-US" sz="2200">
                <a:solidFill>
                  <a:srgbClr val="000099"/>
                </a:solidFill>
                <a:sym typeface="Wingdings 3" panose="05040102010807070707" pitchFamily="18" charset="2"/>
              </a:rPr>
              <a:t> B5</a:t>
            </a:r>
            <a:r>
              <a:rPr lang="en-US" altLang="en-US" sz="2200">
                <a:solidFill>
                  <a:srgbClr val="000099"/>
                </a:solidFill>
              </a:rPr>
              <a:t>;</a:t>
            </a:r>
          </a:p>
        </p:txBody>
      </p:sp>
      <p:sp>
        <p:nvSpPr>
          <p:cNvPr id="60427" name="Text Box 11"/>
          <p:cNvSpPr txBox="1">
            <a:spLocks noChangeArrowheads="1"/>
          </p:cNvSpPr>
          <p:nvPr/>
        </p:nvSpPr>
        <p:spPr bwMode="auto">
          <a:xfrm>
            <a:off x="684213" y="3722688"/>
            <a:ext cx="7561262" cy="42703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000099"/>
                </a:solidFill>
              </a:rPr>
              <a:t>Bước 5 : Kết thúc.</a:t>
            </a:r>
          </a:p>
        </p:txBody>
      </p:sp>
      <p:sp>
        <p:nvSpPr>
          <p:cNvPr id="89091" name="AutoShape 3"/>
          <p:cNvSpPr>
            <a:spLocks noChangeArrowheads="1"/>
          </p:cNvSpPr>
          <p:nvPr/>
        </p:nvSpPr>
        <p:spPr bwMode="auto">
          <a:xfrm>
            <a:off x="152400" y="4479925"/>
            <a:ext cx="6527800" cy="760413"/>
          </a:xfrm>
          <a:prstGeom prst="cloudCallout">
            <a:avLst>
              <a:gd name="adj1" fmla="val -54185"/>
              <a:gd name="adj2" fmla="val 391546"/>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99"/>
                </a:solidFill>
              </a:rPr>
              <a:t>Thuận toán là gì?</a:t>
            </a:r>
          </a:p>
        </p:txBody>
      </p:sp>
      <p:sp>
        <p:nvSpPr>
          <p:cNvPr id="240649" name="Text Box 9"/>
          <p:cNvSpPr txBox="1">
            <a:spLocks noChangeArrowheads="1"/>
          </p:cNvSpPr>
          <p:nvPr/>
        </p:nvSpPr>
        <p:spPr bwMode="auto">
          <a:xfrm>
            <a:off x="1187450" y="5445125"/>
            <a:ext cx="7777163" cy="118745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800000"/>
                </a:solidFill>
              </a:rPr>
              <a:t>* Dãy hữu hạn các thao tác cần thực hiện theo một trình tự xác định để từ </a:t>
            </a:r>
            <a:r>
              <a:rPr lang="en-US" altLang="en-US" sz="2400">
                <a:solidFill>
                  <a:srgbClr val="000099"/>
                </a:solidFill>
              </a:rPr>
              <a:t>INPUT</a:t>
            </a:r>
            <a:r>
              <a:rPr lang="en-US" altLang="en-US" sz="2400">
                <a:solidFill>
                  <a:srgbClr val="800000"/>
                </a:solidFill>
              </a:rPr>
              <a:t> của bài toán ta nhận được </a:t>
            </a:r>
            <a:r>
              <a:rPr lang="en-US" altLang="en-US" sz="2400">
                <a:solidFill>
                  <a:srgbClr val="000099"/>
                </a:solidFill>
              </a:rPr>
              <a:t>OUTPUT</a:t>
            </a:r>
            <a:r>
              <a:rPr lang="en-US" altLang="en-US" sz="2400">
                <a:solidFill>
                  <a:srgbClr val="800000"/>
                </a:solidFill>
              </a:rPr>
              <a:t> cần tìm.</a:t>
            </a:r>
            <a:endParaRPr lang="en-US" altLang="en-US" sz="2400">
              <a:solidFill>
                <a:srgbClr val="000099"/>
              </a:solidFill>
            </a:endParaRPr>
          </a:p>
        </p:txBody>
      </p:sp>
    </p:spTree>
    <p:extLst>
      <p:ext uri="{BB962C8B-B14F-4D97-AF65-F5344CB8AC3E}">
        <p14:creationId xmlns:p14="http://schemas.microsoft.com/office/powerpoint/2010/main" val="22125398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0642"/>
                                        </p:tgtEl>
                                        <p:attrNameLst>
                                          <p:attrName>style.visibility</p:attrName>
                                        </p:attrNameLst>
                                      </p:cBhvr>
                                      <p:to>
                                        <p:strVal val="visible"/>
                                      </p:to>
                                    </p:set>
                                    <p:animEffect transition="in" filter="wipe(left)">
                                      <p:cBhvr>
                                        <p:cTn id="7" dur="500"/>
                                        <p:tgtEl>
                                          <p:spTgt spid="240642"/>
                                        </p:tgtEl>
                                      </p:cBhvr>
                                    </p:animEffect>
                                  </p:childTnLst>
                                </p:cTn>
                              </p:par>
                            </p:childTnLst>
                          </p:cTn>
                        </p:par>
                        <p:par>
                          <p:cTn id="8" fill="hold" nodeType="afterGroup">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60423"/>
                                        </p:tgtEl>
                                        <p:attrNameLst>
                                          <p:attrName>style.visibility</p:attrName>
                                        </p:attrNameLst>
                                      </p:cBhvr>
                                      <p:to>
                                        <p:strVal val="visible"/>
                                      </p:to>
                                    </p:set>
                                    <p:anim calcmode="discrete" valueType="clr">
                                      <p:cBhvr override="childStyle">
                                        <p:cTn id="11" dur="80"/>
                                        <p:tgtEl>
                                          <p:spTgt spid="60423"/>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60423"/>
                                        </p:tgtEl>
                                        <p:attrNameLst>
                                          <p:attrName>fillcolor</p:attrName>
                                        </p:attrNameLst>
                                      </p:cBhvr>
                                      <p:tavLst>
                                        <p:tav tm="0">
                                          <p:val>
                                            <p:clrVal>
                                              <a:schemeClr val="accent2"/>
                                            </p:clrVal>
                                          </p:val>
                                        </p:tav>
                                        <p:tav tm="50000">
                                          <p:val>
                                            <p:clrVal>
                                              <a:schemeClr val="hlink"/>
                                            </p:clrVal>
                                          </p:val>
                                        </p:tav>
                                      </p:tavLst>
                                    </p:anim>
                                    <p:set>
                                      <p:cBhvr>
                                        <p:cTn id="13" dur="80"/>
                                        <p:tgtEl>
                                          <p:spTgt spid="60423"/>
                                        </p:tgtEl>
                                        <p:attrNameLst>
                                          <p:attrName>fill.type</p:attrName>
                                        </p:attrNameLst>
                                      </p:cBhvr>
                                      <p:to>
                                        <p:strVal val="solid"/>
                                      </p:to>
                                    </p:set>
                                  </p:childTnLst>
                                </p:cTn>
                              </p:par>
                            </p:childTnLst>
                          </p:cTn>
                        </p:par>
                        <p:par>
                          <p:cTn id="14" fill="hold" nodeType="afterGroup">
                            <p:stCondLst>
                              <p:cond delay="142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60424"/>
                                        </p:tgtEl>
                                        <p:attrNameLst>
                                          <p:attrName>style.visibility</p:attrName>
                                        </p:attrNameLst>
                                      </p:cBhvr>
                                      <p:to>
                                        <p:strVal val="visible"/>
                                      </p:to>
                                    </p:set>
                                    <p:anim calcmode="discrete" valueType="clr">
                                      <p:cBhvr override="childStyle">
                                        <p:cTn id="17" dur="80"/>
                                        <p:tgtEl>
                                          <p:spTgt spid="60424"/>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60424"/>
                                        </p:tgtEl>
                                        <p:attrNameLst>
                                          <p:attrName>fillcolor</p:attrName>
                                        </p:attrNameLst>
                                      </p:cBhvr>
                                      <p:tavLst>
                                        <p:tav tm="0">
                                          <p:val>
                                            <p:clrVal>
                                              <a:schemeClr val="accent2"/>
                                            </p:clrVal>
                                          </p:val>
                                        </p:tav>
                                        <p:tav tm="50000">
                                          <p:val>
                                            <p:clrVal>
                                              <a:schemeClr val="hlink"/>
                                            </p:clrVal>
                                          </p:val>
                                        </p:tav>
                                      </p:tavLst>
                                    </p:anim>
                                    <p:set>
                                      <p:cBhvr>
                                        <p:cTn id="19" dur="80"/>
                                        <p:tgtEl>
                                          <p:spTgt spid="60424"/>
                                        </p:tgtEl>
                                        <p:attrNameLst>
                                          <p:attrName>fill.type</p:attrName>
                                        </p:attrNameLst>
                                      </p:cBhvr>
                                      <p:to>
                                        <p:strVal val="solid"/>
                                      </p:to>
                                    </p:set>
                                  </p:childTnLst>
                                </p:cTn>
                              </p:par>
                            </p:childTnLst>
                          </p:cTn>
                        </p:par>
                        <p:par>
                          <p:cTn id="20" fill="hold" nodeType="afterGroup">
                            <p:stCondLst>
                              <p:cond delay="322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60425"/>
                                        </p:tgtEl>
                                        <p:attrNameLst>
                                          <p:attrName>style.visibility</p:attrName>
                                        </p:attrNameLst>
                                      </p:cBhvr>
                                      <p:to>
                                        <p:strVal val="visible"/>
                                      </p:to>
                                    </p:set>
                                    <p:anim calcmode="discrete" valueType="clr">
                                      <p:cBhvr override="childStyle">
                                        <p:cTn id="23" dur="80"/>
                                        <p:tgtEl>
                                          <p:spTgt spid="60425"/>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60425"/>
                                        </p:tgtEl>
                                        <p:attrNameLst>
                                          <p:attrName>fillcolor</p:attrName>
                                        </p:attrNameLst>
                                      </p:cBhvr>
                                      <p:tavLst>
                                        <p:tav tm="0">
                                          <p:val>
                                            <p:clrVal>
                                              <a:schemeClr val="accent2"/>
                                            </p:clrVal>
                                          </p:val>
                                        </p:tav>
                                        <p:tav tm="50000">
                                          <p:val>
                                            <p:clrVal>
                                              <a:schemeClr val="hlink"/>
                                            </p:clrVal>
                                          </p:val>
                                        </p:tav>
                                      </p:tavLst>
                                    </p:anim>
                                    <p:set>
                                      <p:cBhvr>
                                        <p:cTn id="25" dur="80"/>
                                        <p:tgtEl>
                                          <p:spTgt spid="60425"/>
                                        </p:tgtEl>
                                        <p:attrNameLst>
                                          <p:attrName>fill.type</p:attrName>
                                        </p:attrNameLst>
                                      </p:cBhvr>
                                      <p:to>
                                        <p:strVal val="solid"/>
                                      </p:to>
                                    </p:set>
                                  </p:childTnLst>
                                </p:cTn>
                              </p:par>
                            </p:childTnLst>
                          </p:cTn>
                        </p:par>
                        <p:par>
                          <p:cTn id="26" fill="hold" nodeType="afterGroup">
                            <p:stCondLst>
                              <p:cond delay="494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60426"/>
                                        </p:tgtEl>
                                        <p:attrNameLst>
                                          <p:attrName>style.visibility</p:attrName>
                                        </p:attrNameLst>
                                      </p:cBhvr>
                                      <p:to>
                                        <p:strVal val="visible"/>
                                      </p:to>
                                    </p:set>
                                    <p:anim calcmode="discrete" valueType="clr">
                                      <p:cBhvr override="childStyle">
                                        <p:cTn id="29" dur="80"/>
                                        <p:tgtEl>
                                          <p:spTgt spid="60426"/>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60426"/>
                                        </p:tgtEl>
                                        <p:attrNameLst>
                                          <p:attrName>fillcolor</p:attrName>
                                        </p:attrNameLst>
                                      </p:cBhvr>
                                      <p:tavLst>
                                        <p:tav tm="0">
                                          <p:val>
                                            <p:clrVal>
                                              <a:schemeClr val="accent2"/>
                                            </p:clrVal>
                                          </p:val>
                                        </p:tav>
                                        <p:tav tm="50000">
                                          <p:val>
                                            <p:clrVal>
                                              <a:schemeClr val="hlink"/>
                                            </p:clrVal>
                                          </p:val>
                                        </p:tav>
                                      </p:tavLst>
                                    </p:anim>
                                    <p:set>
                                      <p:cBhvr>
                                        <p:cTn id="31" dur="80"/>
                                        <p:tgtEl>
                                          <p:spTgt spid="60426"/>
                                        </p:tgtEl>
                                        <p:attrNameLst>
                                          <p:attrName>fill.type</p:attrName>
                                        </p:attrNameLst>
                                      </p:cBhvr>
                                      <p:to>
                                        <p:strVal val="solid"/>
                                      </p:to>
                                    </p:set>
                                  </p:childTnLst>
                                </p:cTn>
                              </p:par>
                            </p:childTnLst>
                          </p:cTn>
                        </p:par>
                        <p:par>
                          <p:cTn id="32" fill="hold" nodeType="afterGroup">
                            <p:stCondLst>
                              <p:cond delay="6700"/>
                            </p:stCondLst>
                            <p:childTnLst>
                              <p:par>
                                <p:cTn id="33" presetID="27" presetClass="entr" presetSubtype="0" fill="hold" grpId="0" nodeType="afterEffect">
                                  <p:stCondLst>
                                    <p:cond delay="0"/>
                                  </p:stCondLst>
                                  <p:iterate type="lt">
                                    <p:tmPct val="50000"/>
                                  </p:iterate>
                                  <p:childTnLst>
                                    <p:set>
                                      <p:cBhvr>
                                        <p:cTn id="34" dur="1" fill="hold">
                                          <p:stCondLst>
                                            <p:cond delay="0"/>
                                          </p:stCondLst>
                                        </p:cTn>
                                        <p:tgtEl>
                                          <p:spTgt spid="60427"/>
                                        </p:tgtEl>
                                        <p:attrNameLst>
                                          <p:attrName>style.visibility</p:attrName>
                                        </p:attrNameLst>
                                      </p:cBhvr>
                                      <p:to>
                                        <p:strVal val="visible"/>
                                      </p:to>
                                    </p:set>
                                    <p:anim calcmode="discrete" valueType="clr">
                                      <p:cBhvr override="childStyle">
                                        <p:cTn id="35" dur="80"/>
                                        <p:tgtEl>
                                          <p:spTgt spid="60427"/>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60427"/>
                                        </p:tgtEl>
                                        <p:attrNameLst>
                                          <p:attrName>fillcolor</p:attrName>
                                        </p:attrNameLst>
                                      </p:cBhvr>
                                      <p:tavLst>
                                        <p:tav tm="0">
                                          <p:val>
                                            <p:clrVal>
                                              <a:schemeClr val="accent2"/>
                                            </p:clrVal>
                                          </p:val>
                                        </p:tav>
                                        <p:tav tm="50000">
                                          <p:val>
                                            <p:clrVal>
                                              <a:schemeClr val="hlink"/>
                                            </p:clrVal>
                                          </p:val>
                                        </p:tav>
                                      </p:tavLst>
                                    </p:anim>
                                    <p:set>
                                      <p:cBhvr>
                                        <p:cTn id="37" dur="80"/>
                                        <p:tgtEl>
                                          <p:spTgt spid="60427"/>
                                        </p:tgtEl>
                                        <p:attrNameLst>
                                          <p:attrName>fill.type</p:attrName>
                                        </p:attrNameLst>
                                      </p:cBhvr>
                                      <p:to>
                                        <p:strVal val="solid"/>
                                      </p:to>
                                    </p:set>
                                  </p:childTnLst>
                                </p:cTn>
                              </p:par>
                            </p:childTnLst>
                          </p:cTn>
                        </p:par>
                        <p:par>
                          <p:cTn id="38" fill="hold" nodeType="afterGroup">
                            <p:stCondLst>
                              <p:cond delay="7340"/>
                            </p:stCondLst>
                            <p:childTnLst>
                              <p:par>
                                <p:cTn id="39" presetID="17" presetClass="entr" presetSubtype="10" fill="hold" grpId="0" nodeType="afterEffect">
                                  <p:stCondLst>
                                    <p:cond delay="0"/>
                                  </p:stCondLst>
                                  <p:childTnLst>
                                    <p:set>
                                      <p:cBhvr>
                                        <p:cTn id="40" dur="1" fill="hold">
                                          <p:stCondLst>
                                            <p:cond delay="0"/>
                                          </p:stCondLst>
                                        </p:cTn>
                                        <p:tgtEl>
                                          <p:spTgt spid="89091"/>
                                        </p:tgtEl>
                                        <p:attrNameLst>
                                          <p:attrName>style.visibility</p:attrName>
                                        </p:attrNameLst>
                                      </p:cBhvr>
                                      <p:to>
                                        <p:strVal val="visible"/>
                                      </p:to>
                                    </p:set>
                                    <p:anim calcmode="lin" valueType="num">
                                      <p:cBhvr>
                                        <p:cTn id="41" dur="500" fill="hold"/>
                                        <p:tgtEl>
                                          <p:spTgt spid="89091"/>
                                        </p:tgtEl>
                                        <p:attrNameLst>
                                          <p:attrName>ppt_w</p:attrName>
                                        </p:attrNameLst>
                                      </p:cBhvr>
                                      <p:tavLst>
                                        <p:tav tm="0">
                                          <p:val>
                                            <p:fltVal val="0"/>
                                          </p:val>
                                        </p:tav>
                                        <p:tav tm="100000">
                                          <p:val>
                                            <p:strVal val="#ppt_w"/>
                                          </p:val>
                                        </p:tav>
                                      </p:tavLst>
                                    </p:anim>
                                    <p:anim calcmode="lin" valueType="num">
                                      <p:cBhvr>
                                        <p:cTn id="42"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40649"/>
                                        </p:tgtEl>
                                        <p:attrNameLst>
                                          <p:attrName>style.visibility</p:attrName>
                                        </p:attrNameLst>
                                      </p:cBhvr>
                                      <p:to>
                                        <p:strVal val="visible"/>
                                      </p:to>
                                    </p:set>
                                    <p:animEffect transition="in" filter="wipe(left)">
                                      <p:cBhvr>
                                        <p:cTn id="47" dur="500"/>
                                        <p:tgtEl>
                                          <p:spTgt spid="240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2" grpId="0" animBg="1"/>
      <p:bldP spid="60423" grpId="0" animBg="1"/>
      <p:bldP spid="60424" grpId="0" animBg="1"/>
      <p:bldP spid="60425" grpId="0" animBg="1"/>
      <p:bldP spid="60426" grpId="0" animBg="1"/>
      <p:bldP spid="60427" grpId="0" animBg="1"/>
      <p:bldP spid="89091" grpId="0" animBg="1" autoUpdateAnimBg="0"/>
      <p:bldP spid="24064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CC0066"/>
                </a:solidFill>
              </a:rPr>
              <a:t> </a:t>
            </a:r>
            <a:r>
              <a:rPr lang="en-US" altLang="en-US" sz="3000" b="1" dirty="0" smtClean="0">
                <a:solidFill>
                  <a:srgbClr val="CC0066"/>
                </a:solidFill>
              </a:rPr>
              <a:t>4. </a:t>
            </a:r>
            <a:r>
              <a:rPr lang="en-US" altLang="en-US" sz="3000" dirty="0" smtClean="0">
                <a:solidFill>
                  <a:srgbClr val="CC0066"/>
                </a:solidFill>
                <a:effectLst>
                  <a:outerShdw blurRad="38100" dist="38100" dir="2700000" algn="tl">
                    <a:srgbClr val="000000"/>
                  </a:outerShdw>
                </a:effectLst>
              </a:rPr>
              <a:t>MỘT </a:t>
            </a:r>
            <a:r>
              <a:rPr lang="en-US" altLang="en-US" sz="3000" dirty="0">
                <a:solidFill>
                  <a:srgbClr val="CC0066"/>
                </a:solidFill>
                <a:effectLst>
                  <a:outerShdw blurRad="38100" dist="38100" dir="2700000" algn="tl">
                    <a:srgbClr val="000000"/>
                  </a:outerShdw>
                </a:effectLst>
              </a:rPr>
              <a:t>SỐ VÍ DỤ VỀ THUẬT TOÁN</a:t>
            </a:r>
          </a:p>
        </p:txBody>
      </p:sp>
      <p:sp>
        <p:nvSpPr>
          <p:cNvPr id="89091" name="AutoShape 3"/>
          <p:cNvSpPr>
            <a:spLocks noChangeArrowheads="1"/>
          </p:cNvSpPr>
          <p:nvPr/>
        </p:nvSpPr>
        <p:spPr bwMode="auto">
          <a:xfrm>
            <a:off x="492125" y="1485900"/>
            <a:ext cx="6527800" cy="1800225"/>
          </a:xfrm>
          <a:prstGeom prst="cloudCallout">
            <a:avLst>
              <a:gd name="adj1" fmla="val -54185"/>
              <a:gd name="adj2" fmla="val 136509"/>
            </a:avLst>
          </a:prstGeom>
          <a:gradFill rotWithShape="1">
            <a:gsLst>
              <a:gs pos="0">
                <a:schemeClr val="tx1"/>
              </a:gs>
              <a:gs pos="100000">
                <a:srgbClr val="FF33CC"/>
              </a:gs>
            </a:gsLst>
            <a:path path="rect">
              <a:fillToRect l="50000" t="50000" r="50000" b="50000"/>
            </a:path>
          </a:gra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b="1" i="1">
                <a:solidFill>
                  <a:srgbClr val="000099"/>
                </a:solidFill>
              </a:rPr>
              <a:t>Ví dụ 1: Một hình A được ghép từ một hình chữ nhật với chiều rộng là 2a, chiều dài là b và một hình bán nguyệt bán kính a như hình</a:t>
            </a:r>
          </a:p>
        </p:txBody>
      </p:sp>
      <p:grpSp>
        <p:nvGrpSpPr>
          <p:cNvPr id="242692" name="Group 4"/>
          <p:cNvGrpSpPr>
            <a:grpSpLocks/>
          </p:cNvGrpSpPr>
          <p:nvPr/>
        </p:nvGrpSpPr>
        <p:grpSpPr bwMode="auto">
          <a:xfrm>
            <a:off x="2103438" y="3789363"/>
            <a:ext cx="4003675" cy="2160587"/>
            <a:chOff x="1111" y="2296"/>
            <a:chExt cx="2522" cy="1361"/>
          </a:xfrm>
        </p:grpSpPr>
        <p:sp>
          <p:nvSpPr>
            <p:cNvPr id="242693" name="Oval 5"/>
            <p:cNvSpPr>
              <a:spLocks noChangeArrowheads="1"/>
            </p:cNvSpPr>
            <p:nvPr/>
          </p:nvSpPr>
          <p:spPr bwMode="auto">
            <a:xfrm>
              <a:off x="2481" y="2505"/>
              <a:ext cx="1152" cy="1152"/>
            </a:xfrm>
            <a:prstGeom prst="ellipse">
              <a:avLst/>
            </a:prstGeom>
            <a:solidFill>
              <a:schemeClr val="accent1"/>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42694" name="Rectangle 6"/>
            <p:cNvSpPr>
              <a:spLocks noChangeArrowheads="1"/>
            </p:cNvSpPr>
            <p:nvPr/>
          </p:nvSpPr>
          <p:spPr bwMode="auto">
            <a:xfrm>
              <a:off x="1381" y="2505"/>
              <a:ext cx="1678" cy="1152"/>
            </a:xfrm>
            <a:prstGeom prst="rect">
              <a:avLst/>
            </a:prstGeom>
            <a:solidFill>
              <a:srgbClr val="A5B59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42695" name="Line 7"/>
            <p:cNvSpPr>
              <a:spLocks noChangeShapeType="1"/>
            </p:cNvSpPr>
            <p:nvPr/>
          </p:nvSpPr>
          <p:spPr bwMode="auto">
            <a:xfrm flipV="1">
              <a:off x="3061" y="2886"/>
              <a:ext cx="545" cy="181"/>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42696" name="Text Box 8"/>
            <p:cNvSpPr txBox="1">
              <a:spLocks noChangeArrowheads="1"/>
            </p:cNvSpPr>
            <p:nvPr/>
          </p:nvSpPr>
          <p:spPr bwMode="auto">
            <a:xfrm>
              <a:off x="2200" y="2296"/>
              <a:ext cx="22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a:solidFill>
                    <a:srgbClr val="800000"/>
                  </a:solidFill>
                </a:rPr>
                <a:t>b</a:t>
              </a:r>
            </a:p>
          </p:txBody>
        </p:sp>
        <p:sp>
          <p:nvSpPr>
            <p:cNvPr id="242697" name="Text Box 9"/>
            <p:cNvSpPr txBox="1">
              <a:spLocks noChangeArrowheads="1"/>
            </p:cNvSpPr>
            <p:nvPr/>
          </p:nvSpPr>
          <p:spPr bwMode="auto">
            <a:xfrm>
              <a:off x="1111" y="2976"/>
              <a:ext cx="31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a:solidFill>
                    <a:srgbClr val="800000"/>
                  </a:solidFill>
                </a:rPr>
                <a:t>2a</a:t>
              </a:r>
            </a:p>
          </p:txBody>
        </p:sp>
        <p:sp>
          <p:nvSpPr>
            <p:cNvPr id="242698" name="Text Box 10"/>
            <p:cNvSpPr txBox="1">
              <a:spLocks noChangeArrowheads="1"/>
            </p:cNvSpPr>
            <p:nvPr/>
          </p:nvSpPr>
          <p:spPr bwMode="auto">
            <a:xfrm>
              <a:off x="3198" y="2972"/>
              <a:ext cx="22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a:solidFill>
                    <a:srgbClr val="800000"/>
                  </a:solidFill>
                </a:rPr>
                <a:t>a</a:t>
              </a:r>
            </a:p>
          </p:txBody>
        </p:sp>
      </p:grpSp>
    </p:spTree>
    <p:extLst>
      <p:ext uri="{BB962C8B-B14F-4D97-AF65-F5344CB8AC3E}">
        <p14:creationId xmlns:p14="http://schemas.microsoft.com/office/powerpoint/2010/main" val="36014059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242692"/>
                                        </p:tgtEl>
                                        <p:attrNameLst>
                                          <p:attrName>style.visibility</p:attrName>
                                        </p:attrNameLst>
                                      </p:cBhvr>
                                      <p:to>
                                        <p:strVal val="visible"/>
                                      </p:to>
                                    </p:set>
                                    <p:animEffect transition="in" filter="fade">
                                      <p:cBhvr>
                                        <p:cTn id="12" dur="1000"/>
                                        <p:tgtEl>
                                          <p:spTgt spid="242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3"/>
  <p:tag name="MMPROD_UIDATA" val="&lt;database version=&quot;11.0&quot;&gt;&lt;object type=&quot;1&quot; unique_id=&quot;10001&quot;&gt;&lt;object type=&quot;2&quot; unique_id=&quot;10430&quot;&gt;&lt;object type=&quot;3&quot; unique_id=&quot;10431&quot;&gt;&lt;property id=&quot;20148&quot; value=&quot;5&quot;/&gt;&lt;property id=&quot;20300&quot; value=&quot;Slide 1&quot;/&gt;&lt;property id=&quot;20307&quot; value=&quot;257&quot;/&gt;&lt;/object&gt;&lt;object type=&quot;3&quot; unique_id=&quot;10432&quot;&gt;&lt;property id=&quot;20148&quot; value=&quot;5&quot;/&gt;&lt;property id=&quot;20300&quot; value=&quot;Slide 2&quot;/&gt;&lt;property id=&quot;20307&quot; value=&quot;258&quot;/&gt;&lt;/object&gt;&lt;object type=&quot;3&quot; unique_id=&quot;10433&quot;&gt;&lt;property id=&quot;20148&quot; value=&quot;5&quot;/&gt;&lt;property id=&quot;20300&quot; value=&quot;Slide 3&quot;/&gt;&lt;property id=&quot;20307&quot; value=&quot;259&quot;/&gt;&lt;/object&gt;&lt;object type=&quot;3&quot; unique_id=&quot;10434&quot;&gt;&lt;property id=&quot;20148&quot; value=&quot;5&quot;/&gt;&lt;property id=&quot;20300&quot; value=&quot;Slide 4&quot;/&gt;&lt;property id=&quot;20307&quot; value=&quot;260&quot;/&gt;&lt;/object&gt;&lt;object type=&quot;3&quot; unique_id=&quot;10435&quot;&gt;&lt;property id=&quot;20148&quot; value=&quot;5&quot;/&gt;&lt;property id=&quot;20300&quot; value=&quot;Slide 5&quot;/&gt;&lt;property id=&quot;20307&quot; value=&quot;261&quot;/&gt;&lt;/object&gt;&lt;object type=&quot;3&quot; unique_id=&quot;10436&quot;&gt;&lt;property id=&quot;20148&quot; value=&quot;5&quot;/&gt;&lt;property id=&quot;20300&quot; value=&quot;Slide 6&quot;/&gt;&lt;property id=&quot;20307&quot; value=&quot;262&quot;/&gt;&lt;/object&gt;&lt;object type=&quot;3&quot; unique_id=&quot;10437&quot;&gt;&lt;property id=&quot;20148&quot; value=&quot;5&quot;/&gt;&lt;property id=&quot;20300&quot; value=&quot;Slide 7&quot;/&gt;&lt;property id=&quot;20307&quot; value=&quot;263&quot;/&gt;&lt;/object&gt;&lt;object type=&quot;3&quot; unique_id=&quot;10438&quot;&gt;&lt;property id=&quot;20148&quot; value=&quot;5&quot;/&gt;&lt;property id=&quot;20300&quot; value=&quot;Slide 8&quot;/&gt;&lt;property id=&quot;20307&quot; value=&quot;264&quot;/&gt;&lt;/object&gt;&lt;object type=&quot;3&quot; unique_id=&quot;10439&quot;&gt;&lt;property id=&quot;20148&quot; value=&quot;5&quot;/&gt;&lt;property id=&quot;20300&quot; value=&quot;Slide 9&quot;/&gt;&lt;property id=&quot;20307&quot; value=&quot;265&quot;/&gt;&lt;/object&gt;&lt;object type=&quot;3&quot; unique_id=&quot;10440&quot;&gt;&lt;property id=&quot;20148&quot; value=&quot;5&quot;/&gt;&lt;property id=&quot;20300&quot; value=&quot;Slide 10&quot;/&gt;&lt;property id=&quot;20307&quot; value=&quot;266&quot;/&gt;&lt;/object&gt;&lt;object type=&quot;3&quot; unique_id=&quot;10441&quot;&gt;&lt;property id=&quot;20148&quot; value=&quot;5&quot;/&gt;&lt;property id=&quot;20300&quot; value=&quot;Slide 11&quot;/&gt;&lt;property id=&quot;20307&quot; value=&quot;267&quot;/&gt;&lt;/object&gt;&lt;object type=&quot;3&quot; unique_id=&quot;10442&quot;&gt;&lt;property id=&quot;20148&quot; value=&quot;5&quot;/&gt;&lt;property id=&quot;20300&quot; value=&quot;Slide 12&quot;/&gt;&lt;property id=&quot;20307&quot; value=&quot;268&quot;/&gt;&lt;/object&gt;&lt;object type=&quot;3&quot; unique_id=&quot;10443&quot;&gt;&lt;property id=&quot;20148&quot; value=&quot;5&quot;/&gt;&lt;property id=&quot;20300&quot; value=&quot;Slide 13&quot;/&gt;&lt;property id=&quot;20307&quot; value=&quot;269&quot;/&gt;&lt;/object&gt;&lt;object type=&quot;3&quot; unique_id=&quot;10444&quot;&gt;&lt;property id=&quot;20148&quot; value=&quot;5&quot;/&gt;&lt;property id=&quot;20300&quot; value=&quot;Slide 14&quot;/&gt;&lt;property id=&quot;20307&quot; value=&quot;270&quot;/&gt;&lt;/object&gt;&lt;object type=&quot;3&quot; unique_id=&quot;10445&quot;&gt;&lt;property id=&quot;20148&quot; value=&quot;5&quot;/&gt;&lt;property id=&quot;20300&quot; value=&quot;Slide 15&quot;/&gt;&lt;property id=&quot;20307&quot; value=&quot;271&quot;/&gt;&lt;/object&gt;&lt;object type=&quot;3&quot; unique_id=&quot;10446&quot;&gt;&lt;property id=&quot;20148&quot; value=&quot;5&quot;/&gt;&lt;property id=&quot;20300&quot; value=&quot;Slide 16&quot;/&gt;&lt;property id=&quot;20307&quot; value=&quot;272&quot;/&gt;&lt;/object&gt;&lt;object type=&quot;3&quot; unique_id=&quot;10447&quot;&gt;&lt;property id=&quot;20148&quot; value=&quot;5&quot;/&gt;&lt;property id=&quot;20300&quot; value=&quot;Slide 17&quot;/&gt;&lt;property id=&quot;20307&quot; value=&quot;273&quot;/&gt;&lt;/object&gt;&lt;object type=&quot;3&quot; unique_id=&quot;10448&quot;&gt;&lt;property id=&quot;20148&quot; value=&quot;5&quot;/&gt;&lt;property id=&quot;20300&quot; value=&quot;Slide 18 - &amp;quot;DẶN DÒ&amp;quot;&quot;/&gt;&lt;property id=&quot;20307&quot; value=&quot;274&quot;/&gt;&lt;/object&gt;&lt;object type=&quot;3&quot; unique_id=&quot;10449&quot;&gt;&lt;property id=&quot;20148&quot; value=&quot;5&quot;/&gt;&lt;property id=&quot;20300&quot; value=&quot;Slide 19&quot;/&gt;&lt;property id=&quot;20307&quot; value=&quot;275&quot;/&gt;&lt;/object&gt;&lt;/object&gt;&lt;object type=&quot;8&quot; unique_id=&quot;10470&quot;&gt;&lt;/object&gt;&lt;/object&gt;&lt;/database&gt;"/>
  <p:tag name="SECTOMILLISECCONVERTED" val="1"/>
</p:tagLst>
</file>

<file path=ppt/theme/theme1.xml><?xml version="1.0" encoding="utf-8"?>
<a:theme xmlns:a="http://schemas.openxmlformats.org/drawingml/2006/main" name="Layers">
  <a:themeElements>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Layers">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cap="none" normalizeH="0" baseline="0" smtClean="0">
            <a:ln>
              <a:noFill/>
            </a:ln>
            <a:solidFill>
              <a:schemeClr val="tx1"/>
            </a:solidFill>
            <a:effectLst/>
            <a:latin typeface="Arial" charset="0"/>
          </a:defRPr>
        </a:defPPr>
      </a:lstStyle>
    </a:lnDef>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1255</Words>
  <Application>Microsoft Office PowerPoint</Application>
  <PresentationFormat>On-screen Show (4:3)</PresentationFormat>
  <Paragraphs>147</Paragraphs>
  <Slides>19</Slides>
  <Notes>18</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7" baseType="lpstr">
      <vt:lpstr>Arial Unicode MS</vt:lpstr>
      <vt:lpstr>Arial</vt:lpstr>
      <vt:lpstr>Calibri</vt:lpstr>
      <vt:lpstr>Times New Roman</vt:lpstr>
      <vt:lpstr>Wingdings</vt:lpstr>
      <vt:lpstr>Wingdings 3</vt:lpstr>
      <vt:lpstr>Layers</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DẶN DÒ</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2</cp:revision>
  <dcterms:created xsi:type="dcterms:W3CDTF">2018-10-20T21:48:12Z</dcterms:created>
  <dcterms:modified xsi:type="dcterms:W3CDTF">2018-10-20T22:23:35Z</dcterms:modified>
</cp:coreProperties>
</file>