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1B1F0-9D95-4E94-AFEA-6FF83B3D5A5C}" type="datetimeFigureOut">
              <a:rPr lang="en-US" smtClean="0"/>
              <a:t>21/10/2018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F59FFE-2284-448A-BD9B-09FB7C1E4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4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7F3968CF-D65B-42C2-8289-A1A35FD3AE17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35044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2FA7787-0815-4B20-AC22-AD311D0A903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51297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D2B598E-4BFE-482F-8969-42468C451D4A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6603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BDBE8BD-C890-468C-B696-C67BEBE1D9C7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75010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FFCA303-BC91-49FE-BD74-79742F6D570F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97050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43C2CF1-920E-4746-BA7E-630DE11CA5F0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779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940C9160-2E57-4605-8037-363ECCC2BA4E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36082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227F80CB-2E29-45B4-8371-5C201F76E38F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25818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39404C6-1373-4759-ACC3-08BD3321733B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33334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06EB9A9-6F7D-4688-9D5C-5CA618D80506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91443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99655034-B9FF-4F40-A186-D1389FCBAC2B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5399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E2EEAE46-234A-48F2-A897-7B401B4B4147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8873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C7AA076-E167-4037-B53D-1BF3011B318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3823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83CED65-A944-4619-BC7C-801878ABBABB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01945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35AD99F-E1BD-4C0F-BF6A-DAF5EE111251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09055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79892E4-18F4-4984-A727-724D33BEABE2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66984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16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650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4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87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413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283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6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92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97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30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191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17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840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068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EE4AE7E-54F5-49B1-9C4B-57DBE6F1E64B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1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slide0003_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500563" y="836613"/>
            <a:ext cx="11525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0000CC"/>
                </a:solidFill>
              </a:rPr>
              <a:t>Bài 2</a:t>
            </a:r>
            <a:r>
              <a:rPr lang="en-US" altLang="en-US" sz="300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724525" y="4581525"/>
            <a:ext cx="24495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FF0066"/>
                </a:solidFill>
              </a:rPr>
              <a:t>Thời gian 1 tiết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765300" y="1684338"/>
            <a:ext cx="71993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LÀM QUEN 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VỚI CHƯƠNG TRÌNH 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VÀ NGÔN NGỮ LẬP TRÌNH</a:t>
            </a:r>
          </a:p>
        </p:txBody>
      </p:sp>
    </p:spTree>
    <p:extLst>
      <p:ext uri="{BB962C8B-B14F-4D97-AF65-F5344CB8AC3E}">
        <p14:creationId xmlns:p14="http://schemas.microsoft.com/office/powerpoint/2010/main" val="226176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6" grpId="0"/>
      <p:bldP spid="276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34925" y="287338"/>
            <a:ext cx="903605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KHỞI </a:t>
            </a:r>
            <a:r>
              <a:rPr lang="en-US" altLang="en-US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ĐỘNG CHƯƠNG TRÌNH TURBO PASCAL</a:t>
            </a:r>
          </a:p>
        </p:txBody>
      </p:sp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231775" y="1046163"/>
            <a:ext cx="6438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660066"/>
                </a:solidFill>
              </a:rPr>
              <a:t>1. Chạy chương trình Turbo Pascal trên môi trường MS_DOS</a:t>
            </a: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455738" y="1484313"/>
            <a:ext cx="7077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chọn My Computer, chọn ổ đĩa C:, chọn thư mục TP, chọn thư mục BIN, double click vào biểu tượng</a:t>
            </a:r>
          </a:p>
        </p:txBody>
      </p:sp>
      <p:pic>
        <p:nvPicPr>
          <p:cNvPr id="141317" name="Picture 5" descr="Turbod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1844675"/>
            <a:ext cx="990600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1476375" y="2701925"/>
            <a:ext cx="56880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double click vào biểu tượng</a:t>
            </a:r>
          </a:p>
        </p:txBody>
      </p:sp>
      <p:pic>
        <p:nvPicPr>
          <p:cNvPr id="141319" name="Picture 7" descr="Turbodos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420938"/>
            <a:ext cx="8636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323850" y="3638550"/>
            <a:ext cx="662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660066"/>
                </a:solidFill>
              </a:rPr>
              <a:t>2. Chạy chương trình Turbo Pascal trên môi trường WINDOWS</a:t>
            </a: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1476375" y="4076700"/>
            <a:ext cx="7077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chọn My Computer, chọn ổ đĩa C:, chọn thư mục TP, chọn thư mục BIN, double click vào biểu tượng</a:t>
            </a: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1497013" y="5438775"/>
            <a:ext cx="56880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double click vào biểu tượng</a:t>
            </a:r>
          </a:p>
        </p:txBody>
      </p:sp>
      <p:pic>
        <p:nvPicPr>
          <p:cNvPr id="141323" name="Picture 11" descr="Turboex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365625"/>
            <a:ext cx="1404938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24" name="Picture 12" descr="Turboexe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5229225"/>
            <a:ext cx="1079500" cy="8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72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2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2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  <p:bldP spid="141318" grpId="0"/>
      <p:bldP spid="141321" grpId="0"/>
      <p:bldP spid="1413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34925" y="287338"/>
            <a:ext cx="903605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MÀN HÌNH LÀM VIỆC CỦA TURBO PASCAL</a:t>
            </a:r>
          </a:p>
        </p:txBody>
      </p:sp>
      <p:pic>
        <p:nvPicPr>
          <p:cNvPr id="143363" name="Picture 3" descr="Imag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8" y="1816100"/>
            <a:ext cx="7321550" cy="377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64" name="AutoShape 4"/>
          <p:cNvSpPr>
            <a:spLocks noChangeArrowheads="1"/>
          </p:cNvSpPr>
          <p:nvPr/>
        </p:nvSpPr>
        <p:spPr bwMode="auto">
          <a:xfrm>
            <a:off x="5219700" y="2781300"/>
            <a:ext cx="2447925" cy="358775"/>
          </a:xfrm>
          <a:prstGeom prst="wedgeRoundRectCallout">
            <a:avLst>
              <a:gd name="adj1" fmla="val -69454"/>
              <a:gd name="adj2" fmla="val -153981"/>
              <a:gd name="adj3" fmla="val 16667"/>
            </a:avLst>
          </a:prstGeom>
          <a:solidFill>
            <a:schemeClr val="accent3">
              <a:lumMod val="5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Tên File chương trình</a:t>
            </a:r>
          </a:p>
        </p:txBody>
      </p:sp>
      <p:sp>
        <p:nvSpPr>
          <p:cNvPr id="143365" name="AutoShape 5"/>
          <p:cNvSpPr>
            <a:spLocks noChangeArrowheads="1"/>
          </p:cNvSpPr>
          <p:nvPr/>
        </p:nvSpPr>
        <p:spPr bwMode="auto">
          <a:xfrm>
            <a:off x="1763713" y="3284538"/>
            <a:ext cx="2447925" cy="358775"/>
          </a:xfrm>
          <a:prstGeom prst="wedgeRoundRectCallout">
            <a:avLst>
              <a:gd name="adj1" fmla="val -73606"/>
              <a:gd name="adj2" fmla="val -242477"/>
              <a:gd name="adj3" fmla="val 16667"/>
            </a:avLst>
          </a:prstGeom>
          <a:solidFill>
            <a:schemeClr val="accent3">
              <a:lumMod val="5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Con trỏ soạn thảo</a:t>
            </a:r>
          </a:p>
        </p:txBody>
      </p:sp>
      <p:sp>
        <p:nvSpPr>
          <p:cNvPr id="143366" name="AutoShape 6"/>
          <p:cNvSpPr>
            <a:spLocks noChangeArrowheads="1"/>
          </p:cNvSpPr>
          <p:nvPr/>
        </p:nvSpPr>
        <p:spPr bwMode="auto">
          <a:xfrm>
            <a:off x="3708400" y="1196975"/>
            <a:ext cx="2447925" cy="358775"/>
          </a:xfrm>
          <a:prstGeom prst="wedgeRoundRectCallout">
            <a:avLst>
              <a:gd name="adj1" fmla="val -63556"/>
              <a:gd name="adj2" fmla="val 226991"/>
              <a:gd name="adj3" fmla="val 16667"/>
            </a:avLst>
          </a:prstGeom>
          <a:solidFill>
            <a:schemeClr val="accent3">
              <a:lumMod val="5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Dòng menu</a:t>
            </a:r>
          </a:p>
        </p:txBody>
      </p:sp>
      <p:sp>
        <p:nvSpPr>
          <p:cNvPr id="143367" name="AutoShape 7"/>
          <p:cNvSpPr>
            <a:spLocks noChangeArrowheads="1"/>
          </p:cNvSpPr>
          <p:nvPr/>
        </p:nvSpPr>
        <p:spPr bwMode="auto">
          <a:xfrm>
            <a:off x="4572000" y="6094413"/>
            <a:ext cx="4176713" cy="358775"/>
          </a:xfrm>
          <a:prstGeom prst="wedgeRoundRectCallout">
            <a:avLst>
              <a:gd name="adj1" fmla="val -62125"/>
              <a:gd name="adj2" fmla="val -205750"/>
              <a:gd name="adj3" fmla="val 16667"/>
            </a:avLst>
          </a:prstGeom>
          <a:solidFill>
            <a:schemeClr val="accent3">
              <a:lumMod val="5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Dòng hướng dẫn các phím chức năng</a:t>
            </a:r>
          </a:p>
        </p:txBody>
      </p:sp>
      <p:sp>
        <p:nvSpPr>
          <p:cNvPr id="143368" name="AutoShape 8"/>
          <p:cNvSpPr>
            <a:spLocks noChangeArrowheads="1"/>
          </p:cNvSpPr>
          <p:nvPr/>
        </p:nvSpPr>
        <p:spPr bwMode="auto">
          <a:xfrm>
            <a:off x="395288" y="5876925"/>
            <a:ext cx="936625" cy="358775"/>
          </a:xfrm>
          <a:prstGeom prst="wedgeRoundRectCallout">
            <a:avLst>
              <a:gd name="adj1" fmla="val 102032"/>
              <a:gd name="adj2" fmla="val -209736"/>
              <a:gd name="adj3" fmla="val 16667"/>
            </a:avLst>
          </a:prstGeom>
          <a:solidFill>
            <a:schemeClr val="accent3">
              <a:lumMod val="5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Dòng</a:t>
            </a:r>
          </a:p>
        </p:txBody>
      </p:sp>
      <p:sp>
        <p:nvSpPr>
          <p:cNvPr id="143369" name="AutoShape 9"/>
          <p:cNvSpPr>
            <a:spLocks noChangeArrowheads="1"/>
          </p:cNvSpPr>
          <p:nvPr/>
        </p:nvSpPr>
        <p:spPr bwMode="auto">
          <a:xfrm>
            <a:off x="1619250" y="5949950"/>
            <a:ext cx="936625" cy="358775"/>
          </a:xfrm>
          <a:prstGeom prst="wedgeRoundRectCallout">
            <a:avLst>
              <a:gd name="adj1" fmla="val -4917"/>
              <a:gd name="adj2" fmla="val -221681"/>
              <a:gd name="adj3" fmla="val 16667"/>
            </a:avLst>
          </a:prstGeom>
          <a:solidFill>
            <a:schemeClr val="accent3">
              <a:lumMod val="5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Cột</a:t>
            </a:r>
          </a:p>
        </p:txBody>
      </p:sp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3492500" y="4498975"/>
            <a:ext cx="2159000" cy="36671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dirty="0" err="1">
                <a:solidFill>
                  <a:srgbClr val="000000"/>
                </a:solidFill>
              </a:rPr>
              <a:t>Vùng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dirty="0" err="1">
                <a:solidFill>
                  <a:srgbClr val="000000"/>
                </a:solidFill>
              </a:rPr>
              <a:t>soạn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dirty="0" err="1">
                <a:solidFill>
                  <a:srgbClr val="000000"/>
                </a:solidFill>
              </a:rPr>
              <a:t>thảo</a:t>
            </a:r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34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animBg="1"/>
      <p:bldP spid="143365" grpId="0" animBg="1"/>
      <p:bldP spid="143366" grpId="0" animBg="1"/>
      <p:bldP spid="143367" grpId="0" animBg="1"/>
      <p:bldP spid="143368" grpId="0" animBg="1"/>
      <p:bldP spid="143369" grpId="0" animBg="1"/>
      <p:bldP spid="1433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19325"/>
            <a:ext cx="8305800" cy="43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107950" y="1341438"/>
            <a:ext cx="5962650" cy="4572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99"/>
                </a:solidFill>
              </a:rPr>
              <a:t>Dùng bàn phím để soạn thảo chương trình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60642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FF0066"/>
                </a:solidFill>
              </a:rPr>
              <a:t> </a:t>
            </a:r>
            <a:r>
              <a:rPr lang="en-US" altLang="en-US" sz="30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VỀ NGÔN NGỮ LẬP TRÌNH</a:t>
            </a:r>
          </a:p>
        </p:txBody>
      </p:sp>
    </p:spTree>
    <p:extLst>
      <p:ext uri="{BB962C8B-B14F-4D97-AF65-F5344CB8AC3E}">
        <p14:creationId xmlns:p14="http://schemas.microsoft.com/office/powerpoint/2010/main" val="98328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8" y="1700213"/>
            <a:ext cx="8305800" cy="43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107950" y="681038"/>
            <a:ext cx="3662363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99"/>
                </a:solidFill>
              </a:rPr>
              <a:t>Nhấn tổ hợp phím </a:t>
            </a:r>
            <a:r>
              <a:rPr lang="en-US" altLang="en-US" sz="2400" b="1">
                <a:solidFill>
                  <a:srgbClr val="000099"/>
                </a:solidFill>
              </a:rPr>
              <a:t>Alt+F9</a:t>
            </a:r>
            <a:endParaRPr lang="en-US" altLang="en-US" sz="240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5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107950" y="681038"/>
            <a:ext cx="6778625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99"/>
                </a:solidFill>
              </a:rPr>
              <a:t>Nhấn tổ hợp phím </a:t>
            </a:r>
            <a:r>
              <a:rPr lang="en-US" altLang="en-US" sz="2400" b="1">
                <a:solidFill>
                  <a:srgbClr val="000099"/>
                </a:solidFill>
              </a:rPr>
              <a:t>Ctrl+F9 </a:t>
            </a:r>
            <a:r>
              <a:rPr lang="en-US" altLang="en-US" sz="2400">
                <a:solidFill>
                  <a:srgbClr val="000099"/>
                </a:solidFill>
              </a:rPr>
              <a:t>để chạy chương trình</a:t>
            </a:r>
          </a:p>
        </p:txBody>
      </p:sp>
      <p:pic>
        <p:nvPicPr>
          <p:cNvPr id="149507" name="Picture 3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8305800" cy="43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31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 smtClean="0">
                <a:solidFill>
                  <a:srgbClr val="FF0066"/>
                </a:solidFill>
              </a:rPr>
              <a:t>GHI NHỚ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1555" name="Text Box 9"/>
          <p:cNvSpPr txBox="1">
            <a:spLocks noChangeArrowheads="1"/>
          </p:cNvSpPr>
          <p:nvPr/>
        </p:nvSpPr>
        <p:spPr bwMode="auto">
          <a:xfrm>
            <a:off x="755650" y="1700213"/>
            <a:ext cx="8064500" cy="392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>
                <a:solidFill>
                  <a:srgbClr val="000099"/>
                </a:solidFill>
              </a:rPr>
              <a:t>Ngôn ngữ lập trình là tập hợp các kí hiệu và quy tắc viết các lệnh tạo thành một chương trình hoàn chỉnh và thực hiện được trên máy tính.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>
                <a:solidFill>
                  <a:srgbClr val="000099"/>
                </a:solidFill>
              </a:rPr>
              <a:t>Nhiều ngôn ngữ lập trình có tập hợp các từ khóa dành riêng cho những mục đích sử dụng nhất định.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>
                <a:solidFill>
                  <a:srgbClr val="000099"/>
                </a:solidFill>
              </a:rPr>
              <a:t>Một chương trình thường có hai phần: Phần khai báo và phần thân chương trình.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>
                <a:solidFill>
                  <a:srgbClr val="000099"/>
                </a:solidFill>
              </a:rPr>
              <a:t>Tên được dùng để phân biệt các đại lượng trong chương trình và do người lập trình đặt.</a:t>
            </a: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468313" y="1341438"/>
            <a:ext cx="8424862" cy="4535487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>
            <a:prstShdw prst="shdw17" dist="17961" dir="2700000">
              <a:srgbClr val="008000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4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DẶN DÒ</a:t>
            </a:r>
          </a:p>
        </p:txBody>
      </p:sp>
      <p:sp>
        <p:nvSpPr>
          <p:cNvPr id="153603" name="Text Box 4"/>
          <p:cNvSpPr txBox="1">
            <a:spLocks noChangeArrowheads="1"/>
          </p:cNvSpPr>
          <p:nvPr/>
        </p:nvSpPr>
        <p:spPr bwMode="auto">
          <a:xfrm>
            <a:off x="863600" y="2822575"/>
            <a:ext cx="7524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FF0000"/>
                </a:solidFill>
              </a:rPr>
              <a:t>1. </a:t>
            </a:r>
            <a:r>
              <a:rPr lang="en-US" altLang="en-US" sz="3000" dirty="0" err="1">
                <a:solidFill>
                  <a:srgbClr val="FF0000"/>
                </a:solidFill>
              </a:rPr>
              <a:t>Trả</a:t>
            </a:r>
            <a:r>
              <a:rPr lang="en-US" altLang="en-US" sz="3000" dirty="0">
                <a:solidFill>
                  <a:srgbClr val="FF0000"/>
                </a:solidFill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</a:rPr>
              <a:t>lời</a:t>
            </a:r>
            <a:r>
              <a:rPr lang="en-US" altLang="en-US" sz="3000" dirty="0">
                <a:solidFill>
                  <a:srgbClr val="FF0000"/>
                </a:solidFill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</a:rPr>
              <a:t>câu</a:t>
            </a:r>
            <a:r>
              <a:rPr lang="en-US" altLang="en-US" sz="3000" dirty="0">
                <a:solidFill>
                  <a:srgbClr val="FF0000"/>
                </a:solidFill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</a:rPr>
              <a:t>hỏi</a:t>
            </a:r>
            <a:r>
              <a:rPr lang="en-US" altLang="en-US" sz="3000" dirty="0">
                <a:solidFill>
                  <a:srgbClr val="FF0000"/>
                </a:solidFill>
              </a:rPr>
              <a:t> 1, 2, 3, 4, 5, 6 _ </a:t>
            </a:r>
            <a:r>
              <a:rPr lang="en-US" altLang="en-US" sz="3000" dirty="0" err="1">
                <a:solidFill>
                  <a:srgbClr val="FF0000"/>
                </a:solidFill>
              </a:rPr>
              <a:t>trang</a:t>
            </a:r>
            <a:r>
              <a:rPr lang="en-US" altLang="en-US" sz="3000" dirty="0">
                <a:solidFill>
                  <a:srgbClr val="FF0000"/>
                </a:solidFill>
              </a:rPr>
              <a:t> 13 _ </a:t>
            </a:r>
            <a:r>
              <a:rPr lang="en-US" altLang="en-US" sz="3000" dirty="0" err="1">
                <a:solidFill>
                  <a:srgbClr val="FF0000"/>
                </a:solidFill>
              </a:rPr>
              <a:t>sách</a:t>
            </a:r>
            <a:r>
              <a:rPr lang="en-US" altLang="en-US" sz="3000" dirty="0">
                <a:solidFill>
                  <a:srgbClr val="FF0000"/>
                </a:solidFill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</a:rPr>
              <a:t>giáo</a:t>
            </a:r>
            <a:r>
              <a:rPr lang="en-US" altLang="en-US" sz="3000" dirty="0">
                <a:solidFill>
                  <a:srgbClr val="FF0000"/>
                </a:solidFill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</a:rPr>
              <a:t>khoa</a:t>
            </a:r>
            <a:r>
              <a:rPr lang="en-US" altLang="en-US" sz="3000" dirty="0">
                <a:solidFill>
                  <a:srgbClr val="FF0000"/>
                </a:solidFill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331633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505200" y="5948363"/>
            <a:ext cx="548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Thực hiện tháng 8 năm 2009</a:t>
            </a:r>
          </a:p>
        </p:txBody>
      </p:sp>
      <p:pic>
        <p:nvPicPr>
          <p:cNvPr id="155651" name="Picture 5" descr="buom hoa dong"/>
          <p:cNvPicPr>
            <a:picLocks noGrp="1" noChangeAspect="1" noChangeArrowheads="1" noCrop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2286000"/>
            <a:ext cx="3810000" cy="4238625"/>
          </a:xfrm>
        </p:spPr>
      </p:pic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3441700" y="2343150"/>
            <a:ext cx="5702300" cy="27622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858000" cy="1362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53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Bài học đã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KẾT THÚC</a:t>
            </a:r>
          </a:p>
        </p:txBody>
      </p:sp>
      <p:sp>
        <p:nvSpPr>
          <p:cNvPr id="49167" name="WordArt 15" descr="Narrow vertical"/>
          <p:cNvSpPr>
            <a:spLocks noChangeArrowheads="1" noChangeShapeType="1" noTextEdit="1"/>
          </p:cNvSpPr>
          <p:nvPr/>
        </p:nvSpPr>
        <p:spPr bwMode="auto">
          <a:xfrm>
            <a:off x="4343400" y="3028950"/>
            <a:ext cx="3505200" cy="11604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014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Thân ái chào các em</a:t>
            </a:r>
            <a:endParaRPr lang="en-US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270941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5" grpId="0" animBg="1"/>
      <p:bldP spid="49166" grpId="0" animBg="1"/>
      <p:bldP spid="491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755650" y="1268413"/>
            <a:ext cx="6911975" cy="792162"/>
          </a:xfrm>
          <a:prstGeom prst="cloudCallout">
            <a:avLst>
              <a:gd name="adj1" fmla="val -51171"/>
              <a:gd name="adj2" fmla="val 293486"/>
            </a:avLst>
          </a:prstGeom>
          <a:gradFill rotWithShape="1">
            <a:gsLst>
              <a:gs pos="0">
                <a:srgbClr val="FFFFFF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200" i="1">
                <a:solidFill>
                  <a:srgbClr val="000000"/>
                </a:solidFill>
              </a:rPr>
              <a:t>Quan sát chương trình sau?</a:t>
            </a:r>
          </a:p>
        </p:txBody>
      </p:sp>
      <p:pic>
        <p:nvPicPr>
          <p:cNvPr id="124931" name="Picture 3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2349500"/>
            <a:ext cx="8305800" cy="43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VÍ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DỤ VỀ CHƯƠNG TRÌNH</a:t>
            </a:r>
          </a:p>
        </p:txBody>
      </p:sp>
      <p:sp>
        <p:nvSpPr>
          <p:cNvPr id="124933" name="AutoShape 5"/>
          <p:cNvSpPr>
            <a:spLocks/>
          </p:cNvSpPr>
          <p:nvPr/>
        </p:nvSpPr>
        <p:spPr bwMode="auto">
          <a:xfrm>
            <a:off x="1187450" y="4581525"/>
            <a:ext cx="2735263" cy="719138"/>
          </a:xfrm>
          <a:prstGeom prst="borderCallout2">
            <a:avLst>
              <a:gd name="adj1" fmla="val 15894"/>
              <a:gd name="adj2" fmla="val -2787"/>
              <a:gd name="adj3" fmla="val 15894"/>
              <a:gd name="adj4" fmla="val -4296"/>
              <a:gd name="adj5" fmla="val -190065"/>
              <a:gd name="adj6" fmla="val -9634"/>
            </a:avLst>
          </a:prstGeom>
          <a:solidFill>
            <a:srgbClr val="CCFFCC"/>
          </a:solidFill>
          <a:ln w="19050">
            <a:solidFill>
              <a:srgbClr val="FFFF00"/>
            </a:solidFill>
            <a:miter lim="800000"/>
            <a:headEnd/>
            <a:tailEnd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00"/>
                </a:solidFill>
              </a:rPr>
              <a:t>Lệnh khai báo tên chương trình</a:t>
            </a:r>
          </a:p>
        </p:txBody>
      </p:sp>
      <p:sp>
        <p:nvSpPr>
          <p:cNvPr id="124934" name="AutoShape 6"/>
          <p:cNvSpPr>
            <a:spLocks/>
          </p:cNvSpPr>
          <p:nvPr/>
        </p:nvSpPr>
        <p:spPr bwMode="auto">
          <a:xfrm>
            <a:off x="4859338" y="3141663"/>
            <a:ext cx="3313112" cy="719137"/>
          </a:xfrm>
          <a:prstGeom prst="borderCallout2">
            <a:avLst>
              <a:gd name="adj1" fmla="val 15894"/>
              <a:gd name="adj2" fmla="val -2301"/>
              <a:gd name="adj3" fmla="val 15894"/>
              <a:gd name="adj4" fmla="val -22375"/>
              <a:gd name="adj5" fmla="val 54083"/>
              <a:gd name="adj6" fmla="val -93435"/>
            </a:avLst>
          </a:prstGeom>
          <a:solidFill>
            <a:srgbClr val="CCFFCC"/>
          </a:solidFill>
          <a:ln w="19050">
            <a:solidFill>
              <a:srgbClr val="FFFF00"/>
            </a:solidFill>
            <a:miter lim="800000"/>
            <a:headEnd/>
            <a:tailEnd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00"/>
                </a:solidFill>
              </a:rPr>
              <a:t>Lệnh in ra màn hình dòng chữ ‘Chao cac ban’</a:t>
            </a:r>
          </a:p>
        </p:txBody>
      </p:sp>
    </p:spTree>
    <p:extLst>
      <p:ext uri="{BB962C8B-B14F-4D97-AF65-F5344CB8AC3E}">
        <p14:creationId xmlns:p14="http://schemas.microsoft.com/office/powerpoint/2010/main" val="332547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  <p:bldP spid="124933" grpId="0" animBg="1"/>
      <p:bldP spid="1249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107950" y="1150938"/>
            <a:ext cx="3095625" cy="406400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63529"/>
                  <a:invGamma/>
                </a:schemeClr>
              </a:gs>
              <a:gs pos="50000">
                <a:schemeClr val="tx1">
                  <a:alpha val="99001"/>
                </a:schemeClr>
              </a:gs>
              <a:gs pos="100000">
                <a:schemeClr val="tx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a. BẢNG CHỮ CÁI</a:t>
            </a:r>
          </a:p>
        </p:txBody>
      </p:sp>
      <p:graphicFrame>
        <p:nvGraphicFramePr>
          <p:cNvPr id="126979" name="Group 3"/>
          <p:cNvGraphicFramePr>
            <a:graphicFrameLocks noGrp="1"/>
          </p:cNvGraphicFramePr>
          <p:nvPr/>
        </p:nvGraphicFramePr>
        <p:xfrm>
          <a:off x="611188" y="2030413"/>
          <a:ext cx="7991475" cy="4358008"/>
        </p:xfrm>
        <a:graphic>
          <a:graphicData uri="http://schemas.openxmlformats.org/drawingml/2006/table">
            <a:tbl>
              <a:tblPr/>
              <a:tblGrid>
                <a:gridCol w="2663825"/>
                <a:gridCol w="3960812"/>
                <a:gridCol w="1366838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Loại kí tự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Biểu diễn của kí tự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Mã ASCII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chữ cái in hoa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‘A’..’Z’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65..90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chữ cái in thường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‘a’..’z’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97..122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chữ số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‘0’..’9’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48..57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dấu cách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  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gạch dưới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‘_’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các phép toán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‘+’, ‘-’, ‘*’, ‘/’, ‘=‘, ‘&lt;‘, ‘&gt;’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dấu ngoặc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‘(‘, ‘)’, ‘{‘, ‘}’, ‘[‘, ‘]’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Kí tự khác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Dấu chấm ‘.’ dấu phẩy ‘,’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</a:rPr>
                        <a:t>Dấu hai chấm ‘:’ dấu chấm phẩy ‘;’, ‘’’, ‘@’, ‘^’, ‘$’, ‘#’, ‘&amp;’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667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776288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509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25563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7827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39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6971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1543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9525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NGÔN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NGỮ LẬP TRÌNH</a:t>
            </a:r>
          </a:p>
        </p:txBody>
      </p:sp>
    </p:spTree>
    <p:extLst>
      <p:ext uri="{BB962C8B-B14F-4D97-AF65-F5344CB8AC3E}">
        <p14:creationId xmlns:p14="http://schemas.microsoft.com/office/powerpoint/2010/main" val="186132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1547812" y="2673350"/>
            <a:ext cx="6918325" cy="8223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 err="1">
                <a:solidFill>
                  <a:srgbClr val="000066"/>
                </a:solidFill>
              </a:rPr>
              <a:t>Bảng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chữ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cái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của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các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ngôn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ngữ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lập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trình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không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khác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nhau</a:t>
            </a:r>
            <a:r>
              <a:rPr lang="en-US" altLang="en-US" sz="2400" dirty="0">
                <a:solidFill>
                  <a:srgbClr val="000066"/>
                </a:solidFill>
              </a:rPr>
              <a:t> </a:t>
            </a:r>
            <a:r>
              <a:rPr lang="en-US" altLang="en-US" sz="2400" dirty="0" err="1">
                <a:solidFill>
                  <a:srgbClr val="000066"/>
                </a:solidFill>
              </a:rPr>
              <a:t>nhiều</a:t>
            </a:r>
            <a:r>
              <a:rPr lang="en-US" altLang="en-US" sz="2400" dirty="0">
                <a:solidFill>
                  <a:srgbClr val="000066"/>
                </a:solidFill>
              </a:rPr>
              <a:t>.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658812" y="619879"/>
            <a:ext cx="4348162" cy="773112"/>
          </a:xfrm>
          <a:prstGeom prst="cloudCallout">
            <a:avLst>
              <a:gd name="adj1" fmla="val -75921"/>
              <a:gd name="adj2" fmla="val 275667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99"/>
                </a:solidFill>
              </a:rPr>
              <a:t>Thế nào là bảng chữ cái?</a:t>
            </a:r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862013" y="1647785"/>
            <a:ext cx="7777162" cy="822325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660033"/>
                </a:solidFill>
              </a:rPr>
              <a:t>Bảng chữ cái là tập các kí tự </a:t>
            </a:r>
            <a:r>
              <a:rPr lang="en-US" altLang="en-US" sz="2400" i="1">
                <a:solidFill>
                  <a:srgbClr val="660033"/>
                </a:solidFill>
              </a:rPr>
              <a:t>(qui định trong bảng chữ cái) </a:t>
            </a:r>
            <a:r>
              <a:rPr lang="en-US" altLang="en-US" sz="2400">
                <a:solidFill>
                  <a:srgbClr val="660033"/>
                </a:solidFill>
              </a:rPr>
              <a:t>được dùng để viết chương trình.</a:t>
            </a: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862013" y="4676775"/>
            <a:ext cx="7958137" cy="822325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660033"/>
                </a:solidFill>
              </a:rPr>
              <a:t>Mỗi câu lệnh trong chương trình gồm các từ và các kí hiệu được viết theo một quy tắc nhất định.</a:t>
            </a:r>
            <a:endParaRPr lang="en-US" altLang="en-US" sz="2400">
              <a:solidFill>
                <a:srgbClr val="660033"/>
              </a:solidFill>
              <a:sym typeface="Wingdings" panose="05000000000000000000" pitchFamily="2" charset="2"/>
            </a:endParaRPr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0" y="4005263"/>
            <a:ext cx="3095625" cy="406400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63529"/>
                  <a:invGamma/>
                </a:schemeClr>
              </a:gs>
              <a:gs pos="50000">
                <a:schemeClr val="tx1">
                  <a:alpha val="99001"/>
                </a:schemeClr>
              </a:gs>
              <a:gs pos="100000">
                <a:schemeClr val="tx1">
                  <a:gamma/>
                  <a:shade val="63529"/>
                  <a:invGamma/>
                </a:scheme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b. QUY TẮC</a:t>
            </a:r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862013" y="5775325"/>
            <a:ext cx="7958137" cy="822325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660033"/>
                </a:solidFill>
              </a:rPr>
              <a:t>Các quy tắc này quy định cách viết các từ và thứ tự của chúng</a:t>
            </a:r>
            <a:endParaRPr lang="en-US" altLang="en-US" sz="2400">
              <a:solidFill>
                <a:srgbClr val="660033"/>
              </a:solidFill>
              <a:sym typeface="Wingdings" panose="05000000000000000000" pitchFamily="2" charset="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9525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NGÔN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NGỮ LẬP TRÌNH</a:t>
            </a:r>
          </a:p>
        </p:txBody>
      </p:sp>
    </p:spTree>
    <p:extLst>
      <p:ext uri="{BB962C8B-B14F-4D97-AF65-F5344CB8AC3E}">
        <p14:creationId xmlns:p14="http://schemas.microsoft.com/office/powerpoint/2010/main" val="236708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2" grpId="0" animBg="1"/>
      <p:bldP spid="129028" grpId="0" animBg="1"/>
      <p:bldP spid="129029" grpId="0" animBg="1"/>
      <p:bldP spid="297988" grpId="0" animBg="1"/>
      <p:bldP spid="1290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b="1" dirty="0" smtClean="0">
                <a:solidFill>
                  <a:srgbClr val="FF0066"/>
                </a:solidFill>
              </a:rPr>
              <a:t>3.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TỪ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KHÓA 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106363" y="1431925"/>
            <a:ext cx="6121400" cy="773113"/>
          </a:xfrm>
          <a:prstGeom prst="cloudCallout">
            <a:avLst>
              <a:gd name="adj1" fmla="val -50750"/>
              <a:gd name="adj2" fmla="val 173204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66"/>
                </a:solidFill>
              </a:rPr>
              <a:t>Từ khóa của một ngôn ngữ lập trình là gì?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1403350" y="2630488"/>
            <a:ext cx="7237413" cy="1878012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600">
                <a:solidFill>
                  <a:srgbClr val="000099"/>
                </a:solidFill>
              </a:rPr>
              <a:t> Là từ dành riêng.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600">
                <a:solidFill>
                  <a:srgbClr val="000099"/>
                </a:solidFill>
              </a:rPr>
              <a:t> Được ngôn ngữ lập trình quy định dùng với ý nghĩa riêng xác định, người lập trình không được dùng với ý nghĩa khác.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2124075" y="495935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6600"/>
                </a:solidFill>
              </a:rPr>
              <a:t>Ví dụ: Trong Pascal:program, uses, const, type, var, begin, end..</a:t>
            </a:r>
          </a:p>
        </p:txBody>
      </p:sp>
    </p:spTree>
    <p:extLst>
      <p:ext uri="{BB962C8B-B14F-4D97-AF65-F5344CB8AC3E}">
        <p14:creationId xmlns:p14="http://schemas.microsoft.com/office/powerpoint/2010/main" val="42066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1076" grpId="0" animBg="1"/>
      <p:bldP spid="131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0" y="1143000"/>
            <a:ext cx="5186363" cy="773113"/>
          </a:xfrm>
          <a:prstGeom prst="cloudCallout">
            <a:avLst>
              <a:gd name="adj1" fmla="val -48838"/>
              <a:gd name="adj2" fmla="val 107907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66"/>
                </a:solidFill>
              </a:rPr>
              <a:t>Trong ngôn ngữ lập trình, có bao nhiêu loại tên?</a:t>
            </a:r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107950" y="1987550"/>
            <a:ext cx="1944688" cy="427038"/>
          </a:xfrm>
          <a:prstGeom prst="rect">
            <a:avLst/>
          </a:prstGeom>
          <a:gradFill rotWithShape="1">
            <a:gsLst>
              <a:gs pos="0">
                <a:srgbClr val="CCFFCC">
                  <a:gamma/>
                  <a:shade val="46275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Tên chuẩn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107950" y="4003675"/>
            <a:ext cx="1944688" cy="762000"/>
          </a:xfrm>
          <a:prstGeom prst="rect">
            <a:avLst/>
          </a:prstGeom>
          <a:gradFill rotWithShape="1">
            <a:gsLst>
              <a:gs pos="0">
                <a:srgbClr val="CCFFCC">
                  <a:gamma/>
                  <a:shade val="46275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Tên do người lập trình đặt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2268538" y="2203450"/>
            <a:ext cx="6588125" cy="118745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99"/>
                </a:solidFill>
              </a:rPr>
              <a:t>Được ngôn ngữ lập trình quy định dùng với ý nghĩa nhất định, người lập trình có thể định nghĩa lại để dùng với ý nghĩa khác.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2195513" y="4221163"/>
            <a:ext cx="6948487" cy="19177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Được dùng với ý nghĩa riêng của người lập trình.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Được khai báo trước khi sử dụng.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Không được trùng với tên dành riêng.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2339975" y="3606800"/>
            <a:ext cx="6588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6600"/>
                </a:solidFill>
              </a:rPr>
              <a:t>Ví dụ: Trong Pascal: abs, sqr, sqrt, interger, real, byte.</a:t>
            </a: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2627313" y="6318250"/>
            <a:ext cx="62277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6600"/>
                </a:solidFill>
              </a:rPr>
              <a:t>Ví dụ: Delta, CT_Vidu, …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 TÊN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760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960"/>
                            </p:stCondLst>
                            <p:childTnLst>
                              <p:par>
                                <p:cTn id="3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4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3123" grpId="0" animBg="1"/>
      <p:bldP spid="133124" grpId="0" animBg="1"/>
      <p:bldP spid="133125" grpId="0" animBg="1"/>
      <p:bldP spid="133126" grpId="0" animBg="1"/>
      <p:bldP spid="133127" grpId="0"/>
      <p:bldP spid="133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611188" y="549275"/>
            <a:ext cx="7940675" cy="7620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Mọi đối tượng trong chương trình đều phải đặt tên theo quy tắc của ngôn ngữ lập trình và  từng chương trình dịch cụ thể.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684213" y="1773238"/>
            <a:ext cx="4752975" cy="773112"/>
          </a:xfrm>
          <a:prstGeom prst="cloudCallout">
            <a:avLst>
              <a:gd name="adj1" fmla="val -64630"/>
              <a:gd name="adj2" fmla="val 250204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66"/>
                </a:solidFill>
              </a:rPr>
              <a:t>Quy tắc đặt tên trong Turbo Pascal như thế nào?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1331913" y="2852738"/>
            <a:ext cx="7127875" cy="3195637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99"/>
                </a:solidFill>
              </a:rPr>
              <a:t>Quy tắc đặt tên: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Gồm chữ số, chữ cái hoặc dấu gạch dưới.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Bắt đầu bằng chữ cái hoặc dấu gạch dưới.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Một dãy liên tiếp không quá 127 kí tự.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Không phân biệt chữ hoa, chữ thường trong tên.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000099"/>
                </a:solidFill>
              </a:rPr>
              <a:t> Không được trùng với từ khóa.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 TÊN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025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2" grpId="0" animBg="1"/>
      <p:bldP spid="1351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152400" y="1196975"/>
            <a:ext cx="6527800" cy="1120775"/>
          </a:xfrm>
          <a:prstGeom prst="cloudCallout">
            <a:avLst>
              <a:gd name="adj1" fmla="val -54185"/>
              <a:gd name="adj2" fmla="val 249574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6600"/>
                </a:solidFill>
              </a:rPr>
              <a:t>Em hãy cho biết cấu trúc chung của chương trình?</a:t>
            </a:r>
          </a:p>
        </p:txBody>
      </p:sp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468313" y="2420938"/>
            <a:ext cx="7775575" cy="39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Một chương trình được viết bằng ngôn ngữ lập trình có cấu trúc</a:t>
            </a:r>
            <a:r>
              <a:rPr lang="en-US" altLang="en-US" sz="2000">
                <a:solidFill>
                  <a:srgbClr val="000000"/>
                </a:solidFill>
              </a:rPr>
              <a:t> </a:t>
            </a:r>
            <a:r>
              <a:rPr lang="en-US" altLang="en-US" sz="2000">
                <a:solidFill>
                  <a:srgbClr val="000099"/>
                </a:solidFill>
              </a:rPr>
              <a:t>: 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395288" y="2997200"/>
            <a:ext cx="2832100" cy="4889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600">
                <a:solidFill>
                  <a:srgbClr val="800000"/>
                </a:solidFill>
              </a:rPr>
              <a:t>[&lt;phần khai báo&gt;]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458788" y="4868863"/>
            <a:ext cx="4041775" cy="4889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600">
                <a:solidFill>
                  <a:srgbClr val="800000"/>
                </a:solidFill>
              </a:rPr>
              <a:t>&lt;phần thân chương trình&gt;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-18236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b="1" dirty="0" smtClean="0">
                <a:solidFill>
                  <a:srgbClr val="FF0066"/>
                </a:solidFill>
              </a:rPr>
              <a:t>5.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CẤU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TRÚC CHUNG CỦA CHƯƠNG TRÌNH</a:t>
            </a: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3492500" y="3100388"/>
            <a:ext cx="3524250" cy="42703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99"/>
                </a:solidFill>
              </a:rPr>
              <a:t>Khai báo tên chương trình;</a:t>
            </a:r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>
            <a:off x="3492500" y="3670300"/>
            <a:ext cx="2967038" cy="4270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99"/>
                </a:solidFill>
              </a:rPr>
              <a:t>Khai báo các thư viện;</a:t>
            </a:r>
          </a:p>
        </p:txBody>
      </p:sp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3492500" y="4200525"/>
            <a:ext cx="1971675" cy="4270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99"/>
                </a:solidFill>
              </a:rPr>
              <a:t>Khai báo biến;</a:t>
            </a:r>
          </a:p>
        </p:txBody>
      </p:sp>
      <p:sp>
        <p:nvSpPr>
          <p:cNvPr id="137226" name="Text Box 10"/>
          <p:cNvSpPr txBox="1">
            <a:spLocks noChangeArrowheads="1"/>
          </p:cNvSpPr>
          <p:nvPr/>
        </p:nvSpPr>
        <p:spPr bwMode="auto">
          <a:xfrm>
            <a:off x="323850" y="5738813"/>
            <a:ext cx="5688013" cy="76200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Gồm các câu lệnh mà máy tính cần thực hiện</a:t>
            </a:r>
          </a:p>
        </p:txBody>
      </p:sp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6227763" y="5226050"/>
            <a:ext cx="2808287" cy="1443038"/>
          </a:xfrm>
          <a:prstGeom prst="rect">
            <a:avLst/>
          </a:prstGeom>
          <a:solidFill>
            <a:schemeClr val="tx2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Begin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     [&lt;</a:t>
            </a:r>
            <a:r>
              <a:rPr lang="en-US" altLang="en-US" sz="2200" i="1">
                <a:solidFill>
                  <a:srgbClr val="660033"/>
                </a:solidFill>
              </a:rPr>
              <a:t>dãy lệnh</a:t>
            </a:r>
            <a:r>
              <a:rPr lang="en-US" altLang="en-US" sz="2200">
                <a:solidFill>
                  <a:srgbClr val="660033"/>
                </a:solidFill>
              </a:rPr>
              <a:t>&gt;]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660033"/>
                </a:solidFill>
              </a:rPr>
              <a:t>End.</a:t>
            </a:r>
          </a:p>
        </p:txBody>
      </p:sp>
    </p:spTree>
    <p:extLst>
      <p:ext uri="{BB962C8B-B14F-4D97-AF65-F5344CB8AC3E}">
        <p14:creationId xmlns:p14="http://schemas.microsoft.com/office/powerpoint/2010/main" val="362883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80"/>
                            </p:stCondLst>
                            <p:childTnLst>
                              <p:par>
                                <p:cTn id="1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37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1372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137219" grpId="0"/>
      <p:bldP spid="137220" grpId="0" animBg="1"/>
      <p:bldP spid="137221" grpId="0" animBg="1"/>
      <p:bldP spid="137223" grpId="0" animBg="1"/>
      <p:bldP spid="137224" grpId="0" animBg="1"/>
      <p:bldP spid="137225" grpId="0" animBg="1"/>
      <p:bldP spid="137226" grpId="0" animBg="1"/>
      <p:bldP spid="1372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7674"/>
            <a:ext cx="6516687" cy="641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9267" name="Group 3"/>
          <p:cNvGrpSpPr>
            <a:grpSpLocks/>
          </p:cNvGrpSpPr>
          <p:nvPr/>
        </p:nvGrpSpPr>
        <p:grpSpPr bwMode="auto">
          <a:xfrm>
            <a:off x="179388" y="1350943"/>
            <a:ext cx="2520950" cy="576262"/>
            <a:chOff x="113" y="663"/>
            <a:chExt cx="1588" cy="363"/>
          </a:xfrm>
        </p:grpSpPr>
        <p:sp>
          <p:nvSpPr>
            <p:cNvPr id="139268" name="AutoShape 4"/>
            <p:cNvSpPr>
              <a:spLocks/>
            </p:cNvSpPr>
            <p:nvPr/>
          </p:nvSpPr>
          <p:spPr bwMode="auto">
            <a:xfrm>
              <a:off x="113" y="663"/>
              <a:ext cx="1129" cy="272"/>
            </a:xfrm>
            <a:prstGeom prst="borderCallout2">
              <a:avLst>
                <a:gd name="adj1" fmla="val 26472"/>
                <a:gd name="adj2" fmla="val 104250"/>
                <a:gd name="adj3" fmla="val 26472"/>
                <a:gd name="adj4" fmla="val 113199"/>
                <a:gd name="adj5" fmla="val 76472"/>
                <a:gd name="adj6" fmla="val 127903"/>
              </a:avLst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>
                  <a:solidFill>
                    <a:srgbClr val="006600"/>
                  </a:solidFill>
                </a:rPr>
                <a:t>Phần khai báo </a:t>
              </a:r>
            </a:p>
          </p:txBody>
        </p:sp>
        <p:sp>
          <p:nvSpPr>
            <p:cNvPr id="139269" name="AutoShape 5"/>
            <p:cNvSpPr>
              <a:spLocks/>
            </p:cNvSpPr>
            <p:nvPr/>
          </p:nvSpPr>
          <p:spPr bwMode="auto">
            <a:xfrm>
              <a:off x="1565" y="754"/>
              <a:ext cx="136" cy="272"/>
            </a:xfrm>
            <a:prstGeom prst="leftBracket">
              <a:avLst>
                <a:gd name="adj" fmla="val 16667"/>
              </a:avLst>
            </a:prstGeom>
            <a:noFill/>
            <a:ln w="4445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9270" name="Group 6"/>
          <p:cNvGrpSpPr>
            <a:grpSpLocks/>
          </p:cNvGrpSpPr>
          <p:nvPr/>
        </p:nvGrpSpPr>
        <p:grpSpPr bwMode="auto">
          <a:xfrm>
            <a:off x="292101" y="2094685"/>
            <a:ext cx="2408238" cy="1008063"/>
            <a:chOff x="184" y="1026"/>
            <a:chExt cx="1517" cy="635"/>
          </a:xfrm>
        </p:grpSpPr>
        <p:sp>
          <p:nvSpPr>
            <p:cNvPr id="139271" name="AutoShape 7"/>
            <p:cNvSpPr>
              <a:spLocks/>
            </p:cNvSpPr>
            <p:nvPr/>
          </p:nvSpPr>
          <p:spPr bwMode="auto">
            <a:xfrm>
              <a:off x="184" y="1113"/>
              <a:ext cx="1129" cy="460"/>
            </a:xfrm>
            <a:prstGeom prst="borderCallout2">
              <a:avLst>
                <a:gd name="adj1" fmla="val 26472"/>
                <a:gd name="adj2" fmla="val 104250"/>
                <a:gd name="adj3" fmla="val 26472"/>
                <a:gd name="adj4" fmla="val 111602"/>
                <a:gd name="adj5" fmla="val -112134"/>
                <a:gd name="adj6" fmla="val 123648"/>
              </a:avLst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 err="1">
                  <a:solidFill>
                    <a:srgbClr val="006600"/>
                  </a:solidFill>
                </a:rPr>
                <a:t>Phần</a:t>
              </a:r>
              <a:r>
                <a:rPr lang="en-US" altLang="en-US" dirty="0">
                  <a:solidFill>
                    <a:srgbClr val="006600"/>
                  </a:solidFill>
                </a:rPr>
                <a:t> </a:t>
              </a:r>
              <a:r>
                <a:rPr lang="en-US" altLang="en-US" dirty="0" err="1" smtClean="0">
                  <a:solidFill>
                    <a:srgbClr val="006600"/>
                  </a:solidFill>
                </a:rPr>
                <a:t>chương</a:t>
              </a:r>
              <a:r>
                <a:rPr lang="en-US" altLang="en-US" dirty="0" smtClean="0">
                  <a:solidFill>
                    <a:srgbClr val="006600"/>
                  </a:solidFill>
                </a:rPr>
                <a:t> </a:t>
              </a:r>
              <a:r>
                <a:rPr lang="en-US" altLang="en-US" dirty="0" err="1" smtClean="0">
                  <a:solidFill>
                    <a:srgbClr val="006600"/>
                  </a:solidFill>
                </a:rPr>
                <a:t>trình</a:t>
              </a:r>
              <a:r>
                <a:rPr lang="en-US" altLang="en-US" dirty="0" smtClean="0">
                  <a:solidFill>
                    <a:srgbClr val="006600"/>
                  </a:solidFill>
                </a:rPr>
                <a:t> </a:t>
              </a:r>
              <a:r>
                <a:rPr lang="en-US" altLang="en-US" dirty="0" err="1" smtClean="0">
                  <a:solidFill>
                    <a:srgbClr val="006600"/>
                  </a:solidFill>
                </a:rPr>
                <a:t>chính</a:t>
              </a:r>
              <a:endParaRPr lang="en-US" altLang="en-US" dirty="0">
                <a:solidFill>
                  <a:srgbClr val="006600"/>
                </a:solidFill>
              </a:endParaRPr>
            </a:p>
          </p:txBody>
        </p:sp>
        <p:sp>
          <p:nvSpPr>
            <p:cNvPr id="139272" name="AutoShape 8"/>
            <p:cNvSpPr>
              <a:spLocks/>
            </p:cNvSpPr>
            <p:nvPr/>
          </p:nvSpPr>
          <p:spPr bwMode="auto">
            <a:xfrm>
              <a:off x="1519" y="1026"/>
              <a:ext cx="182" cy="635"/>
            </a:xfrm>
            <a:prstGeom prst="leftBracket">
              <a:avLst>
                <a:gd name="adj" fmla="val 29075"/>
              </a:avLst>
            </a:prstGeom>
            <a:noFill/>
            <a:ln w="4445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-18236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b="1" dirty="0" smtClean="0">
                <a:solidFill>
                  <a:srgbClr val="FF0066"/>
                </a:solidFill>
              </a:rPr>
              <a:t>5.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CẤU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TRÚC CHUNG CỦA CHƯƠNG TRÌNH</a:t>
            </a:r>
          </a:p>
        </p:txBody>
      </p:sp>
    </p:spTree>
    <p:extLst>
      <p:ext uri="{BB962C8B-B14F-4D97-AF65-F5344CB8AC3E}">
        <p14:creationId xmlns:p14="http://schemas.microsoft.com/office/powerpoint/2010/main" val="20172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2&quot; unique_id=&quot;10105&quot;&gt;&lt;object type=&quot;3&quot; unique_id=&quot;10106&quot;&gt;&lt;property id=&quot;20148&quot; value=&quot;5&quot;/&gt;&lt;property id=&quot;20300&quot; value=&quot;Slide 1&quot;/&gt;&lt;property id=&quot;20307&quot; value=&quot;257&quot;/&gt;&lt;/object&gt;&lt;object type=&quot;3&quot; unique_id=&quot;10107&quot;&gt;&lt;property id=&quot;20148&quot; value=&quot;5&quot;/&gt;&lt;property id=&quot;20300&quot; value=&quot;Slide 2&quot;/&gt;&lt;property id=&quot;20307&quot; value=&quot;258&quot;/&gt;&lt;/object&gt;&lt;object type=&quot;3&quot; unique_id=&quot;10108&quot;&gt;&lt;property id=&quot;20148&quot; value=&quot;5&quot;/&gt;&lt;property id=&quot;20300&quot; value=&quot;Slide 3&quot;/&gt;&lt;property id=&quot;20307&quot; value=&quot;259&quot;/&gt;&lt;/object&gt;&lt;object type=&quot;3&quot; unique_id=&quot;10109&quot;&gt;&lt;property id=&quot;20148&quot; value=&quot;5&quot;/&gt;&lt;property id=&quot;20300&quot; value=&quot;Slide 4&quot;/&gt;&lt;property id=&quot;20307&quot; value=&quot;260&quot;/&gt;&lt;/object&gt;&lt;object type=&quot;3&quot; unique_id=&quot;10110&quot;&gt;&lt;property id=&quot;20148&quot; value=&quot;5&quot;/&gt;&lt;property id=&quot;20300&quot; value=&quot;Slide 5&quot;/&gt;&lt;property id=&quot;20307&quot; value=&quot;261&quot;/&gt;&lt;/object&gt;&lt;object type=&quot;3&quot; unique_id=&quot;10111&quot;&gt;&lt;property id=&quot;20148&quot; value=&quot;5&quot;/&gt;&lt;property id=&quot;20300&quot; value=&quot;Slide 6&quot;/&gt;&lt;property id=&quot;20307&quot; value=&quot;262&quot;/&gt;&lt;/object&gt;&lt;object type=&quot;3&quot; unique_id=&quot;10112&quot;&gt;&lt;property id=&quot;20148&quot; value=&quot;5&quot;/&gt;&lt;property id=&quot;20300&quot; value=&quot;Slide 7&quot;/&gt;&lt;property id=&quot;20307&quot; value=&quot;263&quot;/&gt;&lt;/object&gt;&lt;object type=&quot;3&quot; unique_id=&quot;10113&quot;&gt;&lt;property id=&quot;20148&quot; value=&quot;5&quot;/&gt;&lt;property id=&quot;20300&quot; value=&quot;Slide 8&quot;/&gt;&lt;property id=&quot;20307&quot; value=&quot;264&quot;/&gt;&lt;/object&gt;&lt;object type=&quot;3&quot; unique_id=&quot;10114&quot;&gt;&lt;property id=&quot;20148&quot; value=&quot;5&quot;/&gt;&lt;property id=&quot;20300&quot; value=&quot;Slide 9&quot;/&gt;&lt;property id=&quot;20307&quot; value=&quot;265&quot;/&gt;&lt;/object&gt;&lt;object type=&quot;3&quot; unique_id=&quot;10115&quot;&gt;&lt;property id=&quot;20148&quot; value=&quot;5&quot;/&gt;&lt;property id=&quot;20300&quot; value=&quot;Slide 10&quot;/&gt;&lt;property id=&quot;20307&quot; value=&quot;266&quot;/&gt;&lt;/object&gt;&lt;object type=&quot;3&quot; unique_id=&quot;10116&quot;&gt;&lt;property id=&quot;20148&quot; value=&quot;5&quot;/&gt;&lt;property id=&quot;20300&quot; value=&quot;Slide 11&quot;/&gt;&lt;property id=&quot;20307&quot; value=&quot;267&quot;/&gt;&lt;/object&gt;&lt;object type=&quot;3&quot; unique_id=&quot;10117&quot;&gt;&lt;property id=&quot;20148&quot; value=&quot;5&quot;/&gt;&lt;property id=&quot;20300&quot; value=&quot;Slide 12&quot;/&gt;&lt;property id=&quot;20307&quot; value=&quot;268&quot;/&gt;&lt;/object&gt;&lt;object type=&quot;3&quot; unique_id=&quot;10118&quot;&gt;&lt;property id=&quot;20148&quot; value=&quot;5&quot;/&gt;&lt;property id=&quot;20300&quot; value=&quot;Slide 13&quot;/&gt;&lt;property id=&quot;20307&quot; value=&quot;269&quot;/&gt;&lt;/object&gt;&lt;object type=&quot;3&quot; unique_id=&quot;10119&quot;&gt;&lt;property id=&quot;20148&quot; value=&quot;5&quot;/&gt;&lt;property id=&quot;20300&quot; value=&quot;Slide 14&quot;/&gt;&lt;property id=&quot;20307&quot; value=&quot;270&quot;/&gt;&lt;/object&gt;&lt;object type=&quot;3&quot; unique_id=&quot;10120&quot;&gt;&lt;property id=&quot;20148&quot; value=&quot;5&quot;/&gt;&lt;property id=&quot;20300&quot; value=&quot;Slide 15&quot;/&gt;&lt;property id=&quot;20307&quot; value=&quot;271&quot;/&gt;&lt;/object&gt;&lt;object type=&quot;3&quot; unique_id=&quot;10121&quot;&gt;&lt;property id=&quot;20148&quot; value=&quot;5&quot;/&gt;&lt;property id=&quot;20300&quot; value=&quot;Slide 16 - &amp;quot;DẶN DÒ&amp;quot;&quot;/&gt;&lt;property id=&quot;20307&quot; value=&quot;272&quot;/&gt;&lt;/object&gt;&lt;object type=&quot;3&quot; unique_id=&quot;10122&quot;&gt;&lt;property id=&quot;20148&quot; value=&quot;5&quot;/&gt;&lt;property id=&quot;20300&quot; value=&quot;Slide 17&quot;/&gt;&lt;property id=&quot;20307&quot; value=&quot;273&quot;/&gt;&lt;/object&gt;&lt;/object&gt;&lt;object type=&quot;8&quot; unique_id=&quot;1014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944</Words>
  <Application>Microsoft Office PowerPoint</Application>
  <PresentationFormat>On-screen Show (4:3)</PresentationFormat>
  <Paragraphs>127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Unicode MS</vt:lpstr>
      <vt:lpstr>Arial</vt:lpstr>
      <vt:lpstr>Calibri</vt:lpstr>
      <vt:lpstr>Times New Roman</vt:lpstr>
      <vt:lpstr>Wingdings</vt:lpstr>
      <vt:lpstr>Layers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DẶN DÒ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</cp:revision>
  <dcterms:created xsi:type="dcterms:W3CDTF">2018-10-20T21:46:13Z</dcterms:created>
  <dcterms:modified xsi:type="dcterms:W3CDTF">2018-10-20T22:14:47Z</dcterms:modified>
</cp:coreProperties>
</file>